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Lst>
  <p:notesMasterIdLst>
    <p:notesMasterId r:id="rId25"/>
  </p:notesMasterIdLst>
  <p:handoutMasterIdLst>
    <p:handoutMasterId r:id="rId26"/>
  </p:handoutMasterIdLst>
  <p:sldIdLst>
    <p:sldId id="317" r:id="rId2"/>
    <p:sldId id="406" r:id="rId3"/>
    <p:sldId id="356" r:id="rId4"/>
    <p:sldId id="404" r:id="rId5"/>
    <p:sldId id="400" r:id="rId6"/>
    <p:sldId id="385" r:id="rId7"/>
    <p:sldId id="388" r:id="rId8"/>
    <p:sldId id="389" r:id="rId9"/>
    <p:sldId id="391" r:id="rId10"/>
    <p:sldId id="408" r:id="rId11"/>
    <p:sldId id="411" r:id="rId12"/>
    <p:sldId id="412" r:id="rId13"/>
    <p:sldId id="390" r:id="rId14"/>
    <p:sldId id="399" r:id="rId15"/>
    <p:sldId id="413" r:id="rId16"/>
    <p:sldId id="414" r:id="rId17"/>
    <p:sldId id="415" r:id="rId18"/>
    <p:sldId id="416" r:id="rId19"/>
    <p:sldId id="393" r:id="rId20"/>
    <p:sldId id="417" r:id="rId21"/>
    <p:sldId id="396" r:id="rId22"/>
    <p:sldId id="418" r:id="rId23"/>
    <p:sldId id="398" r:id="rId24"/>
  </p:sldIdLst>
  <p:sldSz cx="9144000" cy="6858000" type="screen4x3"/>
  <p:notesSz cx="6799263" cy="9929813"/>
  <p:defaultTextStyle>
    <a:defPPr>
      <a:defRPr lang="fr-FR"/>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5338" autoAdjust="0"/>
  </p:normalViewPr>
  <p:slideViewPr>
    <p:cSldViewPr>
      <p:cViewPr varScale="1">
        <p:scale>
          <a:sx n="54" d="100"/>
          <a:sy n="54" d="100"/>
        </p:scale>
        <p:origin x="15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14" y="-9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defRPr sz="1200">
                <a:latin typeface="Times New Roman" pitchFamily="18" charset="0"/>
              </a:defRPr>
            </a:lvl1pPr>
          </a:lstStyle>
          <a:p>
            <a:pPr>
              <a:defRPr/>
            </a:pPr>
            <a:r>
              <a:rPr lang="fr-FR"/>
              <a:t>Atelier HAL du 17 juin</a:t>
            </a:r>
          </a:p>
        </p:txBody>
      </p:sp>
      <p:sp>
        <p:nvSpPr>
          <p:cNvPr id="40963" name="Rectangle 3"/>
          <p:cNvSpPr>
            <a:spLocks noGrp="1" noChangeArrowheads="1"/>
          </p:cNvSpPr>
          <p:nvPr>
            <p:ph type="dt" sz="quarter" idx="1"/>
          </p:nvPr>
        </p:nvSpPr>
        <p:spPr bwMode="auto">
          <a:xfrm>
            <a:off x="3851275"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r">
              <a:defRPr sz="1200">
                <a:latin typeface="Times New Roman" pitchFamily="18" charset="0"/>
              </a:defRPr>
            </a:lvl1pPr>
          </a:lstStyle>
          <a:p>
            <a:pPr>
              <a:defRPr/>
            </a:pPr>
            <a:r>
              <a:rPr lang="fr-FR"/>
              <a:t>12 juin 2014</a:t>
            </a:r>
          </a:p>
        </p:txBody>
      </p:sp>
      <p:sp>
        <p:nvSpPr>
          <p:cNvPr id="40964" name="Rectangle 4"/>
          <p:cNvSpPr>
            <a:spLocks noGrp="1" noChangeArrowheads="1"/>
          </p:cNvSpPr>
          <p:nvPr>
            <p:ph type="ftr" sz="quarter" idx="2"/>
          </p:nvPr>
        </p:nvSpPr>
        <p:spPr bwMode="auto">
          <a:xfrm>
            <a:off x="0" y="943133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defRPr sz="1200">
                <a:latin typeface="Times New Roman" pitchFamily="18" charset="0"/>
              </a:defRPr>
            </a:lvl1pPr>
          </a:lstStyle>
          <a:p>
            <a:pPr>
              <a:defRPr/>
            </a:pPr>
            <a:r>
              <a:rPr lang="fr-FR"/>
              <a:t>Odile Contat</a:t>
            </a:r>
          </a:p>
        </p:txBody>
      </p:sp>
      <p:sp>
        <p:nvSpPr>
          <p:cNvPr id="40965" name="Rectangle 5"/>
          <p:cNvSpPr>
            <a:spLocks noGrp="1" noChangeArrowheads="1"/>
          </p:cNvSpPr>
          <p:nvPr>
            <p:ph type="sldNum" sz="quarter" idx="3"/>
          </p:nvPr>
        </p:nvSpPr>
        <p:spPr bwMode="auto">
          <a:xfrm>
            <a:off x="3851275" y="943133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r">
              <a:defRPr sz="1200">
                <a:latin typeface="Times New Roman" pitchFamily="18" charset="0"/>
              </a:defRPr>
            </a:lvl1pPr>
          </a:lstStyle>
          <a:p>
            <a:pPr>
              <a:defRPr/>
            </a:pPr>
            <a:fld id="{06E089B6-48C2-4B04-A8B1-110CB9260C1D}" type="slidenum">
              <a:rPr lang="fr-FR"/>
              <a:pPr>
                <a:defRPr/>
              </a:pPr>
              <a:t>‹N°›</a:t>
            </a:fld>
            <a:endParaRPr lang="fr-FR"/>
          </a:p>
        </p:txBody>
      </p:sp>
    </p:spTree>
    <p:extLst>
      <p:ext uri="{BB962C8B-B14F-4D97-AF65-F5344CB8AC3E}">
        <p14:creationId xmlns:p14="http://schemas.microsoft.com/office/powerpoint/2010/main" val="279747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defRPr sz="1200">
                <a:latin typeface="Times New Roman" pitchFamily="18" charset="0"/>
              </a:defRPr>
            </a:lvl1pPr>
          </a:lstStyle>
          <a:p>
            <a:pPr>
              <a:defRPr/>
            </a:pPr>
            <a:r>
              <a:rPr lang="fr-FR"/>
              <a:t>Atelier HAL du 17 juin</a:t>
            </a:r>
          </a:p>
        </p:txBody>
      </p:sp>
      <p:sp>
        <p:nvSpPr>
          <p:cNvPr id="5123" name="Rectangle 3"/>
          <p:cNvSpPr>
            <a:spLocks noGrp="1" noChangeArrowheads="1"/>
          </p:cNvSpPr>
          <p:nvPr>
            <p:ph type="dt" idx="1"/>
          </p:nvPr>
        </p:nvSpPr>
        <p:spPr bwMode="auto">
          <a:xfrm>
            <a:off x="3852863"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r">
              <a:defRPr sz="1200">
                <a:latin typeface="Times New Roman" pitchFamily="18" charset="0"/>
              </a:defRPr>
            </a:lvl1pPr>
          </a:lstStyle>
          <a:p>
            <a:pPr>
              <a:defRPr/>
            </a:pPr>
            <a:r>
              <a:rPr lang="fr-FR"/>
              <a:t>12 juin 2014</a:t>
            </a:r>
          </a:p>
        </p:txBody>
      </p:sp>
      <p:sp>
        <p:nvSpPr>
          <p:cNvPr id="40964" name="Rectangle 4"/>
          <p:cNvSpPr>
            <a:spLocks noGrp="1" noRot="1" noChangeAspect="1" noChangeArrowheads="1" noTextEdit="1"/>
          </p:cNvSpPr>
          <p:nvPr>
            <p:ph type="sldImg" idx="2"/>
          </p:nvPr>
        </p:nvSpPr>
        <p:spPr bwMode="auto">
          <a:xfrm>
            <a:off x="917575" y="746125"/>
            <a:ext cx="4964113"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464" y="4716462"/>
            <a:ext cx="4986337"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32926"/>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defRPr sz="1200">
                <a:latin typeface="Times New Roman" pitchFamily="18" charset="0"/>
              </a:defRPr>
            </a:lvl1pPr>
          </a:lstStyle>
          <a:p>
            <a:pPr>
              <a:defRPr/>
            </a:pPr>
            <a:r>
              <a:rPr lang="fr-FR"/>
              <a:t>Odile Contat</a:t>
            </a:r>
          </a:p>
        </p:txBody>
      </p:sp>
      <p:sp>
        <p:nvSpPr>
          <p:cNvPr id="5127" name="Rectangle 7"/>
          <p:cNvSpPr>
            <a:spLocks noGrp="1" noChangeArrowheads="1"/>
          </p:cNvSpPr>
          <p:nvPr>
            <p:ph type="sldNum" sz="quarter" idx="5"/>
          </p:nvPr>
        </p:nvSpPr>
        <p:spPr bwMode="auto">
          <a:xfrm>
            <a:off x="3852863" y="9432926"/>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r">
              <a:defRPr sz="1200">
                <a:latin typeface="Times New Roman" pitchFamily="18" charset="0"/>
              </a:defRPr>
            </a:lvl1pPr>
          </a:lstStyle>
          <a:p>
            <a:pPr>
              <a:defRPr/>
            </a:pPr>
            <a:fld id="{6A59407A-2E55-4156-9C62-EDD61644783B}" type="slidenum">
              <a:rPr lang="fr-FR"/>
              <a:pPr>
                <a:defRPr/>
              </a:pPr>
              <a:t>‹N°›</a:t>
            </a:fld>
            <a:endParaRPr lang="fr-FR"/>
          </a:p>
        </p:txBody>
      </p:sp>
    </p:spTree>
    <p:extLst>
      <p:ext uri="{BB962C8B-B14F-4D97-AF65-F5344CB8AC3E}">
        <p14:creationId xmlns:p14="http://schemas.microsoft.com/office/powerpoint/2010/main" val="124026385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fii.fr/uploads/docs/l-edition-scientifique-francaise-en-sciences-sociales-et-humaine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ln/>
        </p:spPr>
      </p:sp>
      <p:sp>
        <p:nvSpPr>
          <p:cNvPr id="41987" name="Rectangle 3"/>
          <p:cNvSpPr>
            <a:spLocks noGrp="1"/>
          </p:cNvSpPr>
          <p:nvPr>
            <p:ph type="body" idx="1"/>
          </p:nvPr>
        </p:nvSpPr>
        <p:spPr>
          <a:noFill/>
        </p:spPr>
        <p:txBody>
          <a:bodyPr/>
          <a:lstStyle/>
          <a:p>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5016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u="none" strike="noStrike" kern="1200" baseline="0" dirty="0" smtClean="0">
                <a:solidFill>
                  <a:schemeClr val="tx1"/>
                </a:solidFill>
                <a:latin typeface="Times New Roman" pitchFamily="18" charset="0"/>
                <a:ea typeface="+mn-ea"/>
                <a:cs typeface="Times New Roman" pitchFamily="18" charset="0"/>
              </a:rPr>
              <a:t>le fait d'enregistrer le titre en tant que marque déposée présente un avantage majeur : en cas de changement dans la vie de la revue (le directeur de revue change, la fabrication et la diffusion de la revue sont confiées à un nouvel éditeur...), la revue pourra continuer de porter le même titre (sous réserve de quelques précautions).</a:t>
            </a:r>
            <a:endParaRPr lang="fr-FR" dirty="0"/>
          </a:p>
        </p:txBody>
      </p:sp>
    </p:spTree>
    <p:extLst>
      <p:ext uri="{BB962C8B-B14F-4D97-AF65-F5344CB8AC3E}">
        <p14:creationId xmlns:p14="http://schemas.microsoft.com/office/powerpoint/2010/main" val="1891079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6726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8789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625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t>La jurisprudence est très hétérogène, ce qui rend plus aléatoire la protection par le seul droit d’auteur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fr-FR" sz="1200" b="0" i="0" u="none" strike="noStrike" kern="1200" baseline="0" dirty="0" smtClean="0">
                <a:solidFill>
                  <a:schemeClr val="tx1"/>
                </a:solidFill>
                <a:latin typeface="Times New Roman" pitchFamily="18" charset="0"/>
                <a:ea typeface="+mn-ea"/>
                <a:cs typeface="Times New Roman" pitchFamily="18" charset="0"/>
              </a:rPr>
              <a:t>tout auteur (de titre, ici) étant nécessairement une personne physique, se reposer sur le seul droit d’auteur requiert que la structure qui édite la revue obtienne de cet auteur les droits d’exploiter le titre-</a:t>
            </a:r>
            <a:r>
              <a:rPr kumimoji="1" lang="fr-FR" sz="1200" b="0" i="0" u="none" strike="noStrike" kern="1200" baseline="0" dirty="0" err="1" smtClean="0">
                <a:solidFill>
                  <a:schemeClr val="tx1"/>
                </a:solidFill>
                <a:latin typeface="Times New Roman" pitchFamily="18" charset="0"/>
                <a:ea typeface="+mn-ea"/>
                <a:cs typeface="Times New Roman" pitchFamily="18" charset="0"/>
              </a:rPr>
              <a:t>oeuvre</a:t>
            </a:r>
            <a:endParaRPr lang="fr-FR" sz="1200" dirty="0" smtClean="0"/>
          </a:p>
          <a:p>
            <a:endParaRPr lang="fr-FR" dirty="0"/>
          </a:p>
        </p:txBody>
      </p:sp>
    </p:spTree>
    <p:extLst>
      <p:ext uri="{BB962C8B-B14F-4D97-AF65-F5344CB8AC3E}">
        <p14:creationId xmlns:p14="http://schemas.microsoft.com/office/powerpoint/2010/main" val="397827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u="none" strike="noStrike" kern="1200" baseline="0" dirty="0" smtClean="0">
                <a:solidFill>
                  <a:schemeClr val="tx1"/>
                </a:solidFill>
                <a:latin typeface="Times New Roman" pitchFamily="18" charset="0"/>
                <a:ea typeface="+mn-ea"/>
                <a:cs typeface="Times New Roman" pitchFamily="18" charset="0"/>
              </a:rPr>
              <a:t>peut être effectuée par la structure qui fournit le contenu scientifique ou celle qui assure le travail éditorial (selon le contexte à préciser dans le contrat entre ces deux structures).</a:t>
            </a:r>
            <a:endParaRPr lang="fr-FR" dirty="0"/>
          </a:p>
        </p:txBody>
      </p:sp>
    </p:spTree>
    <p:extLst>
      <p:ext uri="{BB962C8B-B14F-4D97-AF65-F5344CB8AC3E}">
        <p14:creationId xmlns:p14="http://schemas.microsoft.com/office/powerpoint/2010/main" val="321067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8443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3439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u="none" strike="noStrike" kern="1200" baseline="0" dirty="0" smtClean="0">
                <a:solidFill>
                  <a:schemeClr val="tx1"/>
                </a:solidFill>
                <a:latin typeface="Times New Roman" pitchFamily="18" charset="0"/>
                <a:ea typeface="+mn-ea"/>
                <a:cs typeface="Times New Roman" pitchFamily="18" charset="0"/>
              </a:rPr>
              <a:t>Concernant la question de l’identification du directeur/de la directrice de publication, peu importe qui est propriétaire du titre et qui procède au dépôt légal.</a:t>
            </a:r>
          </a:p>
          <a:p>
            <a:pPr marL="0" indent="0">
              <a:buNone/>
            </a:pPr>
            <a:r>
              <a:rPr lang="fr-FR" sz="1200" b="1" dirty="0" smtClean="0"/>
              <a:t>Le directeur de publication</a:t>
            </a:r>
          </a:p>
          <a:p>
            <a:pPr marL="0" indent="0">
              <a:buNone/>
            </a:pPr>
            <a:r>
              <a:rPr lang="fr-FR" sz="1200" dirty="0" smtClean="0"/>
              <a:t>C’est la personne physique qui assume la </a:t>
            </a:r>
            <a:r>
              <a:rPr lang="fr-FR" sz="1200" i="1" dirty="0" smtClean="0"/>
              <a:t>responsabilité civile et pénale </a:t>
            </a:r>
            <a:r>
              <a:rPr lang="fr-FR" sz="1200" dirty="0" smtClean="0"/>
              <a:t>des contenus publiés. La personne physique à désigner comme directeur de publication est celle qui est le représentant légal de la personne morale publiant la revue.</a:t>
            </a:r>
            <a:endParaRPr lang="fr-FR" sz="1200" b="1" dirty="0" smtClean="0"/>
          </a:p>
          <a:p>
            <a:pPr marL="0" indent="0">
              <a:buNone/>
            </a:pPr>
            <a:r>
              <a:rPr lang="fr-FR" sz="1200" b="1" dirty="0" smtClean="0"/>
              <a:t>Le directeur de la revue ou le rédacteur en chef</a:t>
            </a:r>
          </a:p>
          <a:p>
            <a:pPr marL="0" indent="0">
              <a:buNone/>
            </a:pPr>
            <a:r>
              <a:rPr lang="fr-FR" sz="1200" dirty="0" smtClean="0"/>
              <a:t>C’est la personne physique qui assume la </a:t>
            </a:r>
            <a:r>
              <a:rPr lang="fr-FR" sz="1200" i="1" dirty="0" smtClean="0"/>
              <a:t>responsabilité scientifique </a:t>
            </a:r>
            <a:r>
              <a:rPr lang="fr-FR" sz="1200" dirty="0" smtClean="0"/>
              <a:t>de la revue.</a:t>
            </a:r>
            <a:endParaRPr lang="fr-FR" sz="1200" b="1" dirty="0" smtClean="0"/>
          </a:p>
          <a:p>
            <a:pPr marL="0" indent="0">
              <a:buNone/>
            </a:pPr>
            <a:r>
              <a:rPr lang="fr-FR" sz="1200" b="1" dirty="0" smtClean="0"/>
              <a:t>Le propriétaire du titre : c’est une personne morale ou physique</a:t>
            </a:r>
          </a:p>
          <a:p>
            <a:pPr marL="0" indent="0">
              <a:buNone/>
            </a:pPr>
            <a:r>
              <a:rPr lang="fr-FR" sz="1200" dirty="0" smtClean="0"/>
              <a:t>Il est préférable que ce soit la </a:t>
            </a:r>
            <a:r>
              <a:rPr lang="fr-FR" sz="1200" i="1" dirty="0" smtClean="0"/>
              <a:t>personne morale </a:t>
            </a:r>
            <a:r>
              <a:rPr lang="fr-FR" sz="1200" dirty="0" smtClean="0"/>
              <a:t>tutelle (ou une des tutelles) de la revue qui soit propriétaire de la marque-titre. La personne qui signe le formulaire de dépôt est le </a:t>
            </a:r>
            <a:r>
              <a:rPr lang="fr-FR" sz="1200" i="1" dirty="0" smtClean="0"/>
              <a:t>représentant légal </a:t>
            </a:r>
            <a:r>
              <a:rPr lang="fr-FR" sz="1200" dirty="0" smtClean="0"/>
              <a:t>de la personne morale. Parfois c’est une personne physique mais risques si pas de précautions prises.</a:t>
            </a:r>
            <a:endParaRPr kumimoji="1" lang="fr-FR" sz="1200" b="0" i="0" u="none" strike="noStrike" kern="1200" baseline="0" dirty="0" smtClean="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2601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45952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u="none" strike="noStrike" kern="1200" baseline="0" dirty="0" smtClean="0">
                <a:solidFill>
                  <a:schemeClr val="tx1"/>
                </a:solidFill>
                <a:latin typeface="Times New Roman" pitchFamily="18" charset="0"/>
                <a:ea typeface="+mn-ea"/>
                <a:cs typeface="Times New Roman" pitchFamily="18" charset="0"/>
              </a:rPr>
              <a:t>la mention « Directeur/Directrice de publication » ;  l’éditeur de la revue ; le nom et l’adresse de l’imprimeur ; la mention « dépôt légal » suivie du mois et de l’année ; l’ISSN.</a:t>
            </a:r>
          </a:p>
          <a:p>
            <a:r>
              <a:rPr lang="fr-FR" dirty="0" smtClean="0"/>
              <a:t>En plus </a:t>
            </a:r>
            <a:r>
              <a:rPr kumimoji="1" lang="fr-FR" sz="1200" b="0" i="0" u="none" strike="noStrike" kern="1200" baseline="0" dirty="0" smtClean="0">
                <a:solidFill>
                  <a:schemeClr val="tx1"/>
                </a:solidFill>
                <a:latin typeface="Times New Roman" pitchFamily="18" charset="0"/>
                <a:ea typeface="+mn-ea"/>
                <a:cs typeface="Times New Roman" pitchFamily="18" charset="0"/>
              </a:rPr>
              <a:t>le nom, l’adresse et le numéro de téléphone de l’hébergeur du site </a:t>
            </a:r>
          </a:p>
          <a:p>
            <a:endParaRPr lang="fr-FR" dirty="0"/>
          </a:p>
        </p:txBody>
      </p:sp>
    </p:spTree>
    <p:extLst>
      <p:ext uri="{BB962C8B-B14F-4D97-AF65-F5344CB8AC3E}">
        <p14:creationId xmlns:p14="http://schemas.microsoft.com/office/powerpoint/2010/main" val="39616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0" i="0" u="none" strike="noStrike" kern="1200" baseline="0" dirty="0" smtClean="0">
                <a:solidFill>
                  <a:schemeClr val="tx1"/>
                </a:solidFill>
                <a:latin typeface="Times New Roman" pitchFamily="18" charset="0"/>
                <a:ea typeface="+mn-ea"/>
                <a:cs typeface="Times New Roman" pitchFamily="18" charset="0"/>
              </a:rPr>
              <a:t>Pour les mêmes raisons, il est déconseillé de laisser le soin à un éditeur-maison d’édition de signer les contrats avec les auteurs, si cet éditeur-maison d’édition n’effectue pas le travail éditorial.</a:t>
            </a:r>
            <a:endParaRPr lang="fr-FR" dirty="0"/>
          </a:p>
        </p:txBody>
      </p:sp>
    </p:spTree>
    <p:extLst>
      <p:ext uri="{BB962C8B-B14F-4D97-AF65-F5344CB8AC3E}">
        <p14:creationId xmlns:p14="http://schemas.microsoft.com/office/powerpoint/2010/main" val="206353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8025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fr-FR" dirty="0" smtClean="0"/>
          </a:p>
        </p:txBody>
      </p:sp>
      <p:sp>
        <p:nvSpPr>
          <p:cNvPr id="53252" name="Espace réservé du numéro de diapositive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Times New Roman" pitchFamily="18" charset="0"/>
              </a:defRPr>
            </a:lvl1pPr>
            <a:lvl2pPr marL="742950" indent="-285750" eaLnBrk="0" hangingPunct="0">
              <a:spcBef>
                <a:spcPct val="30000"/>
              </a:spcBef>
              <a:defRPr kumimoji="1" sz="1200">
                <a:solidFill>
                  <a:schemeClr val="tx1"/>
                </a:solidFill>
                <a:latin typeface="Times New Roman" pitchFamily="18" charset="0"/>
                <a:cs typeface="Times New Roman" pitchFamily="18" charset="0"/>
              </a:defRPr>
            </a:lvl2pPr>
            <a:lvl3pPr marL="1143000" indent="-228600" eaLnBrk="0" hangingPunct="0">
              <a:spcBef>
                <a:spcPct val="30000"/>
              </a:spcBef>
              <a:defRPr kumimoji="1" sz="1200">
                <a:solidFill>
                  <a:schemeClr val="tx1"/>
                </a:solidFill>
                <a:latin typeface="Times New Roman" pitchFamily="18" charset="0"/>
                <a:cs typeface="Times New Roman" pitchFamily="18" charset="0"/>
              </a:defRPr>
            </a:lvl3pPr>
            <a:lvl4pPr marL="1600200" indent="-228600" eaLnBrk="0" hangingPunct="0">
              <a:spcBef>
                <a:spcPct val="30000"/>
              </a:spcBef>
              <a:defRPr kumimoji="1" sz="1200">
                <a:solidFill>
                  <a:schemeClr val="tx1"/>
                </a:solidFill>
                <a:latin typeface="Times New Roman" pitchFamily="18" charset="0"/>
                <a:cs typeface="Times New Roman" pitchFamily="18" charset="0"/>
              </a:defRPr>
            </a:lvl4pPr>
            <a:lvl5pPr marL="2057400" indent="-228600" eaLnBrk="0" hangingPunct="0">
              <a:spcBef>
                <a:spcPct val="30000"/>
              </a:spcBef>
              <a:defRPr kumimoji="1"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9pPr>
          </a:lstStyle>
          <a:p>
            <a:pPr eaLnBrk="1" hangingPunct="1">
              <a:spcBef>
                <a:spcPct val="0"/>
              </a:spcBef>
            </a:pPr>
            <a:fld id="{653FB50D-10A5-4854-9344-49A2A3DD5E0D}" type="slidenum">
              <a:rPr kumimoji="0" lang="fr-FR" altLang="fr-FR" smtClean="0"/>
              <a:pPr eaLnBrk="1" hangingPunct="1">
                <a:spcBef>
                  <a:spcPct val="0"/>
                </a:spcBef>
              </a:pPr>
              <a:t>23</a:t>
            </a:fld>
            <a:endParaRPr kumimoji="0"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dirty="0" smtClean="0"/>
              <a:t>1 - GFII, </a:t>
            </a:r>
            <a:r>
              <a:rPr lang="fr-FR" altLang="fr-FR" i="1" dirty="0" smtClean="0"/>
              <a:t>L’édition française en sciences humaines et sociales. Une étude réalisée pour le TGE Adonis…</a:t>
            </a:r>
            <a:r>
              <a:rPr lang="fr-FR" altLang="fr-FR" dirty="0" smtClean="0"/>
              <a:t>, p. 8. - </a:t>
            </a:r>
            <a:r>
              <a:rPr lang="fr-FR" altLang="fr-FR" sz="1200" dirty="0" smtClean="0"/>
              <a:t>Groupement français de l'industrie de l'information (GFII), </a:t>
            </a:r>
            <a:r>
              <a:rPr lang="fr-FR" altLang="fr-FR" sz="1200" i="1" dirty="0" smtClean="0"/>
              <a:t>L’édition scientifique française en sciences humaines et sociales</a:t>
            </a:r>
            <a:r>
              <a:rPr lang="fr-FR" altLang="fr-FR" sz="1200" dirty="0" smtClean="0"/>
              <a:t>, Rapport de synthèse, TGE Adonis. </a:t>
            </a:r>
            <a:r>
              <a:rPr lang="fr-FR" altLang="fr-FR" sz="1200" dirty="0" smtClean="0">
                <a:hlinkClick r:id="rId3"/>
              </a:rPr>
              <a:t>http://www.gfii.fr/uploads/docs/l-edition-scientifique-francaise-en-sciences-sociales-et-humaines.pdf</a:t>
            </a:r>
            <a:endParaRPr lang="fr-FR" altLang="fr-F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dirty="0" smtClean="0"/>
              <a:t>2 - S. </a:t>
            </a:r>
            <a:r>
              <a:rPr lang="fr-FR" altLang="fr-FR" dirty="0" err="1" smtClean="0"/>
              <a:t>Barluet</a:t>
            </a:r>
            <a:r>
              <a:rPr lang="fr-FR" altLang="fr-FR" dirty="0" smtClean="0"/>
              <a:t>, </a:t>
            </a:r>
            <a:r>
              <a:rPr lang="fr-FR" altLang="fr-FR" i="1" dirty="0" smtClean="0"/>
              <a:t>Les revues françaises aujourd’hui. Entre désir et dérives, une identité à retrouver</a:t>
            </a:r>
            <a:r>
              <a:rPr lang="fr-FR" altLang="fr-FR" dirty="0" smtClean="0"/>
              <a:t>, rapport de mission pour le Centre national du livre, avril 2006, p. 42.</a:t>
            </a:r>
          </a:p>
          <a:p>
            <a:endParaRPr lang="fr-FR" altLang="fr-FR" dirty="0" smtClean="0"/>
          </a:p>
        </p:txBody>
      </p:sp>
      <p:sp>
        <p:nvSpPr>
          <p:cNvPr id="49156" name="Espace réservé du numéro de diapositive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Times New Roman" pitchFamily="18" charset="0"/>
              </a:defRPr>
            </a:lvl1pPr>
            <a:lvl2pPr marL="742950" indent="-285750" eaLnBrk="0" hangingPunct="0">
              <a:spcBef>
                <a:spcPct val="30000"/>
              </a:spcBef>
              <a:defRPr kumimoji="1" sz="1200">
                <a:solidFill>
                  <a:schemeClr val="tx1"/>
                </a:solidFill>
                <a:latin typeface="Times New Roman" pitchFamily="18" charset="0"/>
                <a:cs typeface="Times New Roman" pitchFamily="18" charset="0"/>
              </a:defRPr>
            </a:lvl2pPr>
            <a:lvl3pPr marL="1143000" indent="-228600" eaLnBrk="0" hangingPunct="0">
              <a:spcBef>
                <a:spcPct val="30000"/>
              </a:spcBef>
              <a:defRPr kumimoji="1" sz="1200">
                <a:solidFill>
                  <a:schemeClr val="tx1"/>
                </a:solidFill>
                <a:latin typeface="Times New Roman" pitchFamily="18" charset="0"/>
                <a:cs typeface="Times New Roman" pitchFamily="18" charset="0"/>
              </a:defRPr>
            </a:lvl3pPr>
            <a:lvl4pPr marL="1600200" indent="-228600" eaLnBrk="0" hangingPunct="0">
              <a:spcBef>
                <a:spcPct val="30000"/>
              </a:spcBef>
              <a:defRPr kumimoji="1" sz="1200">
                <a:solidFill>
                  <a:schemeClr val="tx1"/>
                </a:solidFill>
                <a:latin typeface="Times New Roman" pitchFamily="18" charset="0"/>
                <a:cs typeface="Times New Roman" pitchFamily="18" charset="0"/>
              </a:defRPr>
            </a:lvl4pPr>
            <a:lvl5pPr marL="2057400" indent="-228600" eaLnBrk="0" hangingPunct="0">
              <a:spcBef>
                <a:spcPct val="30000"/>
              </a:spcBef>
              <a:defRPr kumimoji="1"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9pPr>
          </a:lstStyle>
          <a:p>
            <a:pPr eaLnBrk="1" hangingPunct="1">
              <a:spcBef>
                <a:spcPct val="0"/>
              </a:spcBef>
            </a:pPr>
            <a:fld id="{A3DE4FB2-26FA-4961-849D-352CE9F501A9}" type="slidenum">
              <a:rPr kumimoji="0" lang="fr-FR" altLang="fr-FR" smtClean="0"/>
              <a:pPr eaLnBrk="1" hangingPunct="1">
                <a:spcBef>
                  <a:spcPct val="0"/>
                </a:spcBef>
              </a:pPr>
              <a:t>3</a:t>
            </a:fld>
            <a:endParaRPr kumimoji="0"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t>Importance du public dans la structuration mais aussi dans le financement des revues!</a:t>
            </a:r>
          </a:p>
          <a:p>
            <a:endParaRPr lang="fr-FR" altLang="fr-FR" dirty="0" smtClean="0"/>
          </a:p>
        </p:txBody>
      </p:sp>
      <p:sp>
        <p:nvSpPr>
          <p:cNvPr id="194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fld id="{CDC72911-73D5-4A0B-8390-DF3271F94361}" type="slidenum">
              <a:rPr lang="fr-FR" altLang="fr-FR" sz="1200" smtClean="0">
                <a:latin typeface="Times New Roman" panose="02020603050405020304" pitchFamily="18" charset="0"/>
              </a:rPr>
              <a:pPr/>
              <a:t>4</a:t>
            </a:fld>
            <a:endParaRPr lang="fr-FR" altLang="fr-FR" sz="1200" smtClean="0">
              <a:latin typeface="Times New Roman" panose="02020603050405020304" pitchFamily="18" charset="0"/>
            </a:endParaRPr>
          </a:p>
        </p:txBody>
      </p:sp>
    </p:spTree>
    <p:extLst>
      <p:ext uri="{BB962C8B-B14F-4D97-AF65-F5344CB8AC3E}">
        <p14:creationId xmlns:p14="http://schemas.microsoft.com/office/powerpoint/2010/main" val="126818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1" lang="fr-FR" sz="1200" b="1" kern="1200" dirty="0" smtClean="0">
                <a:solidFill>
                  <a:schemeClr val="tx1"/>
                </a:solidFill>
                <a:latin typeface="Times New Roman" pitchFamily="18" charset="0"/>
                <a:ea typeface="+mn-ea"/>
                <a:cs typeface="Times New Roman" pitchFamily="18" charset="0"/>
              </a:rPr>
              <a:t>Plan national pour la sciences ouverte – et l’édition</a:t>
            </a:r>
          </a:p>
          <a:p>
            <a:r>
              <a:rPr kumimoji="1" lang="fr-FR" sz="1200" b="1" kern="1200" dirty="0" smtClean="0">
                <a:solidFill>
                  <a:schemeClr val="tx1"/>
                </a:solidFill>
                <a:latin typeface="Times New Roman" pitchFamily="18" charset="0"/>
                <a:ea typeface="+mn-ea"/>
                <a:cs typeface="Times New Roman" pitchFamily="18" charset="0"/>
              </a:rPr>
              <a:t>En plus</a:t>
            </a:r>
            <a:r>
              <a:rPr kumimoji="1" lang="fr-FR" sz="1200" b="1" kern="1200" baseline="0" dirty="0" smtClean="0">
                <a:solidFill>
                  <a:schemeClr val="tx1"/>
                </a:solidFill>
                <a:latin typeface="Times New Roman" pitchFamily="18" charset="0"/>
                <a:ea typeface="+mn-ea"/>
                <a:cs typeface="Times New Roman" pitchFamily="18" charset="0"/>
              </a:rPr>
              <a:t> de l’axe principal - </a:t>
            </a:r>
            <a:r>
              <a:rPr kumimoji="1" lang="fr-FR" sz="1200" b="1" kern="1200" dirty="0" smtClean="0">
                <a:solidFill>
                  <a:schemeClr val="tx1"/>
                </a:solidFill>
                <a:latin typeface="Times New Roman" pitchFamily="18" charset="0"/>
                <a:ea typeface="+mn-ea"/>
                <a:cs typeface="Times New Roman" pitchFamily="18" charset="0"/>
              </a:rPr>
              <a:t>GÉNÉRALISER L’ACCÈS OUVERT AUX PUBLICATIONS</a:t>
            </a:r>
          </a:p>
          <a:p>
            <a:r>
              <a:rPr kumimoji="1" lang="fr-FR" sz="1200" kern="1200" dirty="0" smtClean="0">
                <a:solidFill>
                  <a:schemeClr val="tx1"/>
                </a:solidFill>
                <a:latin typeface="Times New Roman" pitchFamily="18" charset="0"/>
                <a:ea typeface="+mn-ea"/>
                <a:cs typeface="Times New Roman" pitchFamily="18" charset="0"/>
              </a:rPr>
              <a:t>les publications issues de recherches financées au moyen d’appels à projets sur fonds publics seront obligatoirement mises à disposition en accès ouvert (revues ou ouvrages nativement en accès ouvert, ou dépôt dans une archive ouverte publique).</a:t>
            </a:r>
          </a:p>
          <a:p>
            <a:endParaRPr lang="fr-FR" dirty="0"/>
          </a:p>
        </p:txBody>
      </p:sp>
    </p:spTree>
    <p:extLst>
      <p:ext uri="{BB962C8B-B14F-4D97-AF65-F5344CB8AC3E}">
        <p14:creationId xmlns:p14="http://schemas.microsoft.com/office/powerpoint/2010/main" val="228830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fr-FR" dirty="0" smtClean="0"/>
          </a:p>
        </p:txBody>
      </p:sp>
      <p:sp>
        <p:nvSpPr>
          <p:cNvPr id="53252" name="Espace réservé du numéro de diapositive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Times New Roman" pitchFamily="18" charset="0"/>
              </a:defRPr>
            </a:lvl1pPr>
            <a:lvl2pPr marL="742950" indent="-285750" eaLnBrk="0" hangingPunct="0">
              <a:spcBef>
                <a:spcPct val="30000"/>
              </a:spcBef>
              <a:defRPr kumimoji="1" sz="1200">
                <a:solidFill>
                  <a:schemeClr val="tx1"/>
                </a:solidFill>
                <a:latin typeface="Times New Roman" pitchFamily="18" charset="0"/>
                <a:cs typeface="Times New Roman" pitchFamily="18" charset="0"/>
              </a:defRPr>
            </a:lvl2pPr>
            <a:lvl3pPr marL="1143000" indent="-228600" eaLnBrk="0" hangingPunct="0">
              <a:spcBef>
                <a:spcPct val="30000"/>
              </a:spcBef>
              <a:defRPr kumimoji="1" sz="1200">
                <a:solidFill>
                  <a:schemeClr val="tx1"/>
                </a:solidFill>
                <a:latin typeface="Times New Roman" pitchFamily="18" charset="0"/>
                <a:cs typeface="Times New Roman" pitchFamily="18" charset="0"/>
              </a:defRPr>
            </a:lvl3pPr>
            <a:lvl4pPr marL="1600200" indent="-228600" eaLnBrk="0" hangingPunct="0">
              <a:spcBef>
                <a:spcPct val="30000"/>
              </a:spcBef>
              <a:defRPr kumimoji="1" sz="1200">
                <a:solidFill>
                  <a:schemeClr val="tx1"/>
                </a:solidFill>
                <a:latin typeface="Times New Roman" pitchFamily="18" charset="0"/>
                <a:cs typeface="Times New Roman" pitchFamily="18" charset="0"/>
              </a:defRPr>
            </a:lvl4pPr>
            <a:lvl5pPr marL="2057400" indent="-228600" eaLnBrk="0" hangingPunct="0">
              <a:spcBef>
                <a:spcPct val="30000"/>
              </a:spcBef>
              <a:defRPr kumimoji="1"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9pPr>
          </a:lstStyle>
          <a:p>
            <a:pPr eaLnBrk="1" hangingPunct="1">
              <a:spcBef>
                <a:spcPct val="0"/>
              </a:spcBef>
            </a:pPr>
            <a:fld id="{653FB50D-10A5-4854-9344-49A2A3DD5E0D}" type="slidenum">
              <a:rPr kumimoji="0" lang="fr-FR" altLang="fr-FR" smtClean="0"/>
              <a:pPr eaLnBrk="1" hangingPunct="1">
                <a:spcBef>
                  <a:spcPct val="0"/>
                </a:spcBef>
              </a:pPr>
              <a:t>6</a:t>
            </a:fld>
            <a:endParaRPr kumimoji="0"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fr-FR" dirty="0" smtClean="0"/>
          </a:p>
        </p:txBody>
      </p:sp>
      <p:sp>
        <p:nvSpPr>
          <p:cNvPr id="53252" name="Espace réservé du numéro de diapositive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cs typeface="Times New Roman" pitchFamily="18" charset="0"/>
              </a:defRPr>
            </a:lvl1pPr>
            <a:lvl2pPr marL="742950" indent="-285750" eaLnBrk="0" hangingPunct="0">
              <a:spcBef>
                <a:spcPct val="30000"/>
              </a:spcBef>
              <a:defRPr kumimoji="1" sz="1200">
                <a:solidFill>
                  <a:schemeClr val="tx1"/>
                </a:solidFill>
                <a:latin typeface="Times New Roman" pitchFamily="18" charset="0"/>
                <a:cs typeface="Times New Roman" pitchFamily="18" charset="0"/>
              </a:defRPr>
            </a:lvl2pPr>
            <a:lvl3pPr marL="1143000" indent="-228600" eaLnBrk="0" hangingPunct="0">
              <a:spcBef>
                <a:spcPct val="30000"/>
              </a:spcBef>
              <a:defRPr kumimoji="1" sz="1200">
                <a:solidFill>
                  <a:schemeClr val="tx1"/>
                </a:solidFill>
                <a:latin typeface="Times New Roman" pitchFamily="18" charset="0"/>
                <a:cs typeface="Times New Roman" pitchFamily="18" charset="0"/>
              </a:defRPr>
            </a:lvl3pPr>
            <a:lvl4pPr marL="1600200" indent="-228600" eaLnBrk="0" hangingPunct="0">
              <a:spcBef>
                <a:spcPct val="30000"/>
              </a:spcBef>
              <a:defRPr kumimoji="1" sz="1200">
                <a:solidFill>
                  <a:schemeClr val="tx1"/>
                </a:solidFill>
                <a:latin typeface="Times New Roman" pitchFamily="18" charset="0"/>
                <a:cs typeface="Times New Roman" pitchFamily="18" charset="0"/>
              </a:defRPr>
            </a:lvl4pPr>
            <a:lvl5pPr marL="2057400" indent="-228600" eaLnBrk="0" hangingPunct="0">
              <a:spcBef>
                <a:spcPct val="30000"/>
              </a:spcBef>
              <a:defRPr kumimoji="1"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9pPr>
          </a:lstStyle>
          <a:p>
            <a:pPr eaLnBrk="1" hangingPunct="1">
              <a:spcBef>
                <a:spcPct val="0"/>
              </a:spcBef>
            </a:pPr>
            <a:fld id="{653FB50D-10A5-4854-9344-49A2A3DD5E0D}" type="slidenum">
              <a:rPr kumimoji="0" lang="fr-FR" altLang="fr-FR" smtClean="0"/>
              <a:pPr eaLnBrk="1" hangingPunct="1">
                <a:spcBef>
                  <a:spcPct val="0"/>
                </a:spcBef>
              </a:pPr>
              <a:t>7</a:t>
            </a:fld>
            <a:endParaRPr kumimoji="0"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5929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t>Le choix du titre de la revue est important ; tout changement de titre et/ou de sous-titre a des conséquences juridiques : nouvel ISSN 1, éventuellement nouveau dépôt du titre à l’</a:t>
            </a:r>
            <a:r>
              <a:rPr lang="fr-FR" sz="1200" dirty="0" err="1" smtClean="0"/>
              <a:t>Inpi</a:t>
            </a:r>
            <a:r>
              <a:rPr lang="fr-FR" sz="1200" dirty="0" smtClean="0"/>
              <a:t> 2 en tant que marque.</a:t>
            </a:r>
          </a:p>
          <a:p>
            <a:endParaRPr lang="fr-FR" dirty="0"/>
          </a:p>
        </p:txBody>
      </p:sp>
    </p:spTree>
    <p:extLst>
      <p:ext uri="{BB962C8B-B14F-4D97-AF65-F5344CB8AC3E}">
        <p14:creationId xmlns:p14="http://schemas.microsoft.com/office/powerpoint/2010/main" val="209551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BA39F3E-9704-4917-BA49-06832C02AF8E}" type="slidenum">
              <a:rPr lang="fr-FR"/>
              <a:pPr>
                <a:defRPr/>
              </a:pPr>
              <a:t>‹N°›</a:t>
            </a:fld>
            <a:endParaRPr lang="fr-FR"/>
          </a:p>
        </p:txBody>
      </p:sp>
    </p:spTree>
    <p:extLst>
      <p:ext uri="{BB962C8B-B14F-4D97-AF65-F5344CB8AC3E}">
        <p14:creationId xmlns:p14="http://schemas.microsoft.com/office/powerpoint/2010/main" val="185725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64BD1FB-DFD7-4BE3-8DCC-B3DAA2FFAB1C}" type="slidenum">
              <a:rPr lang="fr-FR"/>
              <a:pPr>
                <a:defRPr/>
              </a:pPr>
              <a:t>‹N°›</a:t>
            </a:fld>
            <a:endParaRPr lang="fr-FR"/>
          </a:p>
        </p:txBody>
      </p:sp>
    </p:spTree>
    <p:extLst>
      <p:ext uri="{BB962C8B-B14F-4D97-AF65-F5344CB8AC3E}">
        <p14:creationId xmlns:p14="http://schemas.microsoft.com/office/powerpoint/2010/main" val="63541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72027B-E6C9-4E2A-8FB7-D0D9038DCE08}" type="slidenum">
              <a:rPr lang="fr-FR"/>
              <a:pPr>
                <a:defRPr/>
              </a:pPr>
              <a:t>‹N°›</a:t>
            </a:fld>
            <a:endParaRPr lang="fr-FR"/>
          </a:p>
        </p:txBody>
      </p:sp>
    </p:spTree>
    <p:extLst>
      <p:ext uri="{BB962C8B-B14F-4D97-AF65-F5344CB8AC3E}">
        <p14:creationId xmlns:p14="http://schemas.microsoft.com/office/powerpoint/2010/main" val="147724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9DB6D5-7FCF-4F68-AC3A-A9020A9C7C5A}" type="slidenum">
              <a:rPr lang="fr-FR"/>
              <a:pPr>
                <a:defRPr/>
              </a:pPr>
              <a:t>‹N°›</a:t>
            </a:fld>
            <a:endParaRPr lang="fr-FR"/>
          </a:p>
        </p:txBody>
      </p:sp>
    </p:spTree>
    <p:extLst>
      <p:ext uri="{BB962C8B-B14F-4D97-AF65-F5344CB8AC3E}">
        <p14:creationId xmlns:p14="http://schemas.microsoft.com/office/powerpoint/2010/main" val="404211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 2">
    <p:spTree>
      <p:nvGrpSpPr>
        <p:cNvPr id="1" name=""/>
        <p:cNvGrpSpPr/>
        <p:nvPr/>
      </p:nvGrpSpPr>
      <p:grpSpPr>
        <a:xfrm>
          <a:off x="0" y="0"/>
          <a:ext cx="0" cy="0"/>
          <a:chOff x="0" y="0"/>
          <a:chExt cx="0" cy="0"/>
        </a:xfrm>
      </p:grpSpPr>
      <p:pic>
        <p:nvPicPr>
          <p:cNvPr id="3" name="Image 1" descr="Slides MI test 2 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2"/>
          <p:cNvSpPr>
            <a:spLocks noGrp="1"/>
          </p:cNvSpPr>
          <p:nvPr>
            <p:ph type="title"/>
          </p:nvPr>
        </p:nvSpPr>
        <p:spPr>
          <a:xfrm>
            <a:off x="3953330" y="1117605"/>
            <a:ext cx="4863645" cy="3403597"/>
          </a:xfrm>
          <a:prstGeom prst="rect">
            <a:avLst/>
          </a:prstGeom>
        </p:spPr>
        <p:txBody>
          <a:bodyPr lIns="0" tIns="0" rIns="0" bIns="0" anchor="t">
            <a:noAutofit/>
          </a:bodyPr>
          <a:lstStyle>
            <a:lvl1pPr algn="l">
              <a:lnSpc>
                <a:spcPct val="90000"/>
              </a:lnSpc>
              <a:defRPr sz="6600" b="1" baseline="0">
                <a:solidFill>
                  <a:srgbClr val="62C4DD"/>
                </a:solidFill>
              </a:defRPr>
            </a:lvl1pPr>
          </a:lstStyle>
          <a:p>
            <a:r>
              <a:rPr lang="fr-FR" dirty="0" smtClean="0"/>
              <a:t>Cliquez pour modifier le style du titre</a:t>
            </a:r>
            <a:endParaRPr lang="en-US" dirty="0"/>
          </a:p>
        </p:txBody>
      </p:sp>
      <p:sp>
        <p:nvSpPr>
          <p:cNvPr id="4" name="Espace réservé du numéro de diapositive 3"/>
          <p:cNvSpPr>
            <a:spLocks noGrp="1"/>
          </p:cNvSpPr>
          <p:nvPr>
            <p:ph type="sldNum" sz="quarter" idx="10"/>
          </p:nvPr>
        </p:nvSpPr>
        <p:spPr/>
        <p:txBody>
          <a:bodyPr/>
          <a:lstStyle>
            <a:lvl1pPr>
              <a:defRPr/>
            </a:lvl1pPr>
          </a:lstStyle>
          <a:p>
            <a:pPr>
              <a:defRPr/>
            </a:pPr>
            <a:fld id="{398C5E18-64BD-4663-962B-A318276CBF3B}" type="slidenum">
              <a:rPr lang="en-US"/>
              <a:pPr>
                <a:defRPr/>
              </a:pPr>
              <a:t>‹N°›</a:t>
            </a:fld>
            <a:endParaRPr lang="en-US" dirty="0"/>
          </a:p>
        </p:txBody>
      </p:sp>
    </p:spTree>
    <p:extLst>
      <p:ext uri="{BB962C8B-B14F-4D97-AF65-F5344CB8AC3E}">
        <p14:creationId xmlns:p14="http://schemas.microsoft.com/office/powerpoint/2010/main" val="355465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9D0E958-E9C8-493D-AE09-6C1879F86F10}" type="slidenum">
              <a:rPr lang="fr-FR"/>
              <a:pPr>
                <a:defRPr/>
              </a:pPr>
              <a:t>‹N°›</a:t>
            </a:fld>
            <a:endParaRPr lang="fr-FR"/>
          </a:p>
        </p:txBody>
      </p:sp>
    </p:spTree>
    <p:extLst>
      <p:ext uri="{BB962C8B-B14F-4D97-AF65-F5344CB8AC3E}">
        <p14:creationId xmlns:p14="http://schemas.microsoft.com/office/powerpoint/2010/main" val="8319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A7B10B-EAE2-4F05-B248-08EFD48F6259}" type="slidenum">
              <a:rPr lang="fr-FR"/>
              <a:pPr>
                <a:defRPr/>
              </a:pPr>
              <a:t>‹N°›</a:t>
            </a:fld>
            <a:endParaRPr lang="fr-FR"/>
          </a:p>
        </p:txBody>
      </p:sp>
    </p:spTree>
    <p:extLst>
      <p:ext uri="{BB962C8B-B14F-4D97-AF65-F5344CB8AC3E}">
        <p14:creationId xmlns:p14="http://schemas.microsoft.com/office/powerpoint/2010/main" val="75292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7EE89A7-62FD-426B-ABEE-56533ED88C35}" type="slidenum">
              <a:rPr lang="fr-FR"/>
              <a:pPr>
                <a:defRPr/>
              </a:pPr>
              <a:t>‹N°›</a:t>
            </a:fld>
            <a:endParaRPr lang="fr-FR"/>
          </a:p>
        </p:txBody>
      </p:sp>
    </p:spTree>
    <p:extLst>
      <p:ext uri="{BB962C8B-B14F-4D97-AF65-F5344CB8AC3E}">
        <p14:creationId xmlns:p14="http://schemas.microsoft.com/office/powerpoint/2010/main" val="1899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D122E0C-7D0B-4E13-9226-C7D1000C3EE0}" type="slidenum">
              <a:rPr lang="fr-FR"/>
              <a:pPr>
                <a:defRPr/>
              </a:pPr>
              <a:t>‹N°›</a:t>
            </a:fld>
            <a:endParaRPr lang="fr-FR"/>
          </a:p>
        </p:txBody>
      </p:sp>
    </p:spTree>
    <p:extLst>
      <p:ext uri="{BB962C8B-B14F-4D97-AF65-F5344CB8AC3E}">
        <p14:creationId xmlns:p14="http://schemas.microsoft.com/office/powerpoint/2010/main" val="273336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3DE5799-354A-4407-842D-5B42C4B6AD79}" type="slidenum">
              <a:rPr lang="fr-FR"/>
              <a:pPr>
                <a:defRPr/>
              </a:pPr>
              <a:t>‹N°›</a:t>
            </a:fld>
            <a:endParaRPr lang="fr-FR"/>
          </a:p>
        </p:txBody>
      </p:sp>
    </p:spTree>
    <p:extLst>
      <p:ext uri="{BB962C8B-B14F-4D97-AF65-F5344CB8AC3E}">
        <p14:creationId xmlns:p14="http://schemas.microsoft.com/office/powerpoint/2010/main" val="222141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pic>
        <p:nvPicPr>
          <p:cNvPr id="2" name="Image 6" descr="PageSommaireP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3"/>
          <p:cNvSpPr txBox="1">
            <a:spLocks noChangeArrowheads="1"/>
          </p:cNvSpPr>
          <p:nvPr/>
        </p:nvSpPr>
        <p:spPr bwMode="auto">
          <a:xfrm>
            <a:off x="644525" y="6383338"/>
            <a:ext cx="6858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fr-FR" sz="1200" smtClean="0">
                <a:solidFill>
                  <a:srgbClr val="00294A"/>
                </a:solidFill>
                <a:latin typeface="Arial Narrow" pitchFamily="34" charset="0"/>
              </a:rPr>
              <a:t>Intervenant </a:t>
            </a:r>
            <a:r>
              <a:rPr lang="fr-FR" sz="1200" smtClean="0">
                <a:solidFill>
                  <a:srgbClr val="62C3DD"/>
                </a:solidFill>
                <a:latin typeface="Arial Narrow" pitchFamily="34" charset="0"/>
              </a:rPr>
              <a:t>l</a:t>
            </a:r>
            <a:r>
              <a:rPr lang="fr-FR" sz="1200" smtClean="0">
                <a:solidFill>
                  <a:srgbClr val="00294A"/>
                </a:solidFill>
                <a:latin typeface="Arial Narrow" pitchFamily="34" charset="0"/>
              </a:rPr>
              <a:t> mentions légales.</a:t>
            </a:r>
          </a:p>
        </p:txBody>
      </p:sp>
      <p:sp>
        <p:nvSpPr>
          <p:cNvPr id="4" name="ZoneTexte 3"/>
          <p:cNvSpPr txBox="1"/>
          <p:nvPr/>
        </p:nvSpPr>
        <p:spPr bwMode="auto">
          <a:xfrm>
            <a:off x="2286000" y="1285875"/>
            <a:ext cx="6300788" cy="860425"/>
          </a:xfrm>
          <a:prstGeom prst="rect">
            <a:avLst/>
          </a:prstGeom>
          <a:noFill/>
          <a:ln w="9525">
            <a:noFill/>
            <a:miter lim="800000"/>
            <a:headEnd/>
            <a:tailEnd/>
          </a:ln>
          <a:effectLst/>
        </p:spPr>
        <p:txBody>
          <a:bodyPr lIns="0" tIns="0" rIns="0" bIns="0">
            <a:spAutoFit/>
          </a:bodyPr>
          <a:lstStyle/>
          <a:p>
            <a:pPr marL="360363" indent="-360363">
              <a:spcBef>
                <a:spcPts val="1200"/>
              </a:spcBef>
              <a:defRPr/>
            </a:pPr>
            <a:r>
              <a:rPr lang="fr-FR" sz="2200" dirty="0">
                <a:solidFill>
                  <a:srgbClr val="00294A"/>
                </a:solidFill>
                <a:latin typeface="Arial Narrow" charset="0"/>
              </a:rPr>
              <a:t>1 </a:t>
            </a:r>
            <a:r>
              <a:rPr lang="fr-FR" sz="2200" dirty="0">
                <a:solidFill>
                  <a:srgbClr val="62C3DD"/>
                </a:solidFill>
                <a:latin typeface="Arial Narrow" charset="0"/>
              </a:rPr>
              <a:t>I</a:t>
            </a:r>
            <a:r>
              <a:rPr lang="fr-FR" sz="2200" dirty="0">
                <a:solidFill>
                  <a:srgbClr val="00294A"/>
                </a:solidFill>
                <a:latin typeface="Arial Narrow" charset="0"/>
              </a:rPr>
              <a:t> Titre de chapitre  : </a:t>
            </a:r>
            <a:r>
              <a:rPr lang="fr-FR" sz="2200" dirty="0" err="1">
                <a:solidFill>
                  <a:srgbClr val="00294A"/>
                </a:solidFill>
                <a:latin typeface="Arial Narrow" charset="0"/>
              </a:rPr>
              <a:t>Xoxoxoxoxoxoxoxo</a:t>
            </a:r>
            <a:r>
              <a:rPr lang="fr-FR" sz="2200" dirty="0">
                <a:solidFill>
                  <a:srgbClr val="00294A"/>
                </a:solidFill>
                <a:latin typeface="Arial Narrow" charset="0"/>
              </a:rPr>
              <a:t/>
            </a:r>
            <a:br>
              <a:rPr lang="fr-FR" sz="2200" dirty="0">
                <a:solidFill>
                  <a:srgbClr val="00294A"/>
                </a:solidFill>
                <a:latin typeface="Arial Narrow" charset="0"/>
              </a:rPr>
            </a:br>
            <a:r>
              <a:rPr lang="fr-FR" sz="2200" dirty="0" err="1">
                <a:solidFill>
                  <a:srgbClr val="00294A"/>
                </a:solidFill>
                <a:latin typeface="Arial Narrow" charset="0"/>
              </a:rPr>
              <a:t>xoxoxoxoxoxoxo</a:t>
            </a:r>
            <a:endParaRPr lang="fr-FR" sz="2000" dirty="0">
              <a:solidFill>
                <a:srgbClr val="00294A"/>
              </a:solidFill>
              <a:latin typeface="Arial Narrow" charset="0"/>
            </a:endParaRPr>
          </a:p>
          <a:p>
            <a:pPr>
              <a:spcBef>
                <a:spcPts val="0"/>
              </a:spcBef>
              <a:defRPr/>
            </a:pPr>
            <a:endParaRPr lang="fr-FR" sz="1200" dirty="0">
              <a:solidFill>
                <a:srgbClr val="00294A"/>
              </a:solidFill>
              <a:latin typeface="Arial Narrow" charset="0"/>
            </a:endParaRPr>
          </a:p>
        </p:txBody>
      </p:sp>
      <p:sp>
        <p:nvSpPr>
          <p:cNvPr id="5" name="ZoneTexte 4"/>
          <p:cNvSpPr txBox="1">
            <a:spLocks noChangeArrowheads="1"/>
          </p:cNvSpPr>
          <p:nvPr/>
        </p:nvSpPr>
        <p:spPr bwMode="auto">
          <a:xfrm>
            <a:off x="2643188" y="2054225"/>
            <a:ext cx="59420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ts val="600"/>
              </a:spcBef>
              <a:defRPr/>
            </a:pPr>
            <a:r>
              <a:rPr lang="fr-FR" sz="2000" smtClean="0">
                <a:solidFill>
                  <a:srgbClr val="00294A"/>
                </a:solidFill>
                <a:latin typeface="Arial Narrow" pitchFamily="34" charset="0"/>
              </a:rPr>
              <a:t>1.1 </a:t>
            </a:r>
            <a:r>
              <a:rPr lang="fr-FR" sz="2000" smtClean="0">
                <a:solidFill>
                  <a:srgbClr val="62C3DD"/>
                </a:solidFill>
                <a:latin typeface="Arial Narrow" pitchFamily="34" charset="0"/>
              </a:rPr>
              <a:t>I</a:t>
            </a:r>
            <a:r>
              <a:rPr lang="fr-FR" sz="2000" smtClean="0">
                <a:solidFill>
                  <a:srgbClr val="00294A"/>
                </a:solidFill>
                <a:latin typeface="Arial Narrow" pitchFamily="34" charset="0"/>
              </a:rPr>
              <a:t> Sous-titre : Xoxoxoxoxoxoxoxoxoxoxo</a:t>
            </a:r>
            <a:endParaRPr lang="fr-FR" sz="1200" smtClean="0">
              <a:solidFill>
                <a:srgbClr val="00294A"/>
              </a:solidFill>
              <a:latin typeface="Arial Narrow" pitchFamily="34" charset="0"/>
            </a:endParaRPr>
          </a:p>
        </p:txBody>
      </p:sp>
      <p:sp>
        <p:nvSpPr>
          <p:cNvPr id="6" name="ZoneTexte 5"/>
          <p:cNvSpPr txBox="1">
            <a:spLocks noChangeArrowheads="1"/>
          </p:cNvSpPr>
          <p:nvPr/>
        </p:nvSpPr>
        <p:spPr bwMode="auto">
          <a:xfrm>
            <a:off x="2643188" y="2478088"/>
            <a:ext cx="5942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ts val="600"/>
              </a:spcBef>
              <a:defRPr/>
            </a:pPr>
            <a:r>
              <a:rPr lang="fr-FR" smtClean="0">
                <a:solidFill>
                  <a:srgbClr val="00294A"/>
                </a:solidFill>
                <a:latin typeface="Arial Narrow" pitchFamily="34" charset="0"/>
              </a:rPr>
              <a:t>Xoxoxoxoxoxoxoxoxoxoxoxoxoxoxoxoxoxoxoxoxoxoxoxxooxoxoxoxxoxoxoxoxoxoxoxxoxoxoxoxoxoxoxoxoxoxoxoxoxoxoxoxoxoxoxoxoxoxoxoxoxoxoxoxoxoxoxoxoxoxoxoxoxoxoxoxoxoxoxo</a:t>
            </a:r>
          </a:p>
        </p:txBody>
      </p:sp>
      <p:sp>
        <p:nvSpPr>
          <p:cNvPr id="7" name="Text Box 3"/>
          <p:cNvSpPr txBox="1">
            <a:spLocks noChangeArrowheads="1"/>
          </p:cNvSpPr>
          <p:nvPr/>
        </p:nvSpPr>
        <p:spPr bwMode="auto">
          <a:xfrm>
            <a:off x="642938" y="1928813"/>
            <a:ext cx="1295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defRPr/>
            </a:pPr>
            <a:r>
              <a:rPr lang="fr-FR" sz="1200" smtClean="0">
                <a:solidFill>
                  <a:srgbClr val="00294A"/>
                </a:solidFill>
                <a:latin typeface="Arial Narrow" pitchFamily="34" charset="0"/>
              </a:rPr>
              <a:t>P. </a:t>
            </a:r>
            <a:r>
              <a:rPr lang="fr-FR" sz="1200" smtClean="0">
                <a:solidFill>
                  <a:srgbClr val="62C3DD"/>
                </a:solidFill>
                <a:latin typeface="Arial Narrow Bold" charset="0"/>
              </a:rPr>
              <a:t>01</a:t>
            </a:r>
            <a:endParaRPr lang="fr-FR" smtClean="0">
              <a:solidFill>
                <a:srgbClr val="00294A"/>
              </a:solidFill>
              <a:latin typeface="Arial Narrow" pitchFamily="34" charset="0"/>
            </a:endParaRPr>
          </a:p>
        </p:txBody>
      </p:sp>
      <p:sp>
        <p:nvSpPr>
          <p:cNvPr id="8" name="Espace réservé de la date 5"/>
          <p:cNvSpPr>
            <a:spLocks noGrp="1"/>
          </p:cNvSpPr>
          <p:nvPr>
            <p:ph type="dt" sz="half" idx="10"/>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1"/>
          </p:nvPr>
        </p:nvSpPr>
        <p:spPr/>
        <p:txBody>
          <a:bodyPr/>
          <a:lstStyle>
            <a:lvl1pPr>
              <a:defRPr/>
            </a:lvl1pPr>
          </a:lstStyle>
          <a:p>
            <a:pPr>
              <a:defRPr/>
            </a:pPr>
            <a:fld id="{ECCF0C45-A699-4885-A7A1-88CEB9499CAC}" type="slidenum">
              <a:rPr lang="fr-FR"/>
              <a:pPr>
                <a:defRPr/>
              </a:pPr>
              <a:t>‹N°›</a:t>
            </a:fld>
            <a:endParaRPr lang="fr-FR"/>
          </a:p>
        </p:txBody>
      </p:sp>
      <p:sp>
        <p:nvSpPr>
          <p:cNvPr id="10" name="Espace réservé du pied de page 7"/>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2448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C0A7D59-B22B-4869-9682-3DDC871CDDF6}" type="slidenum">
              <a:rPr lang="fr-FR"/>
              <a:pPr>
                <a:defRPr/>
              </a:pPr>
              <a:t>‹N°›</a:t>
            </a:fld>
            <a:endParaRPr lang="fr-FR"/>
          </a:p>
        </p:txBody>
      </p:sp>
    </p:spTree>
    <p:extLst>
      <p:ext uri="{BB962C8B-B14F-4D97-AF65-F5344CB8AC3E}">
        <p14:creationId xmlns:p14="http://schemas.microsoft.com/office/powerpoint/2010/main" val="131149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E71D9F4-6813-45B9-A46D-06EB4257AAE4}" type="slidenum">
              <a:rPr lang="fr-FR"/>
              <a:pPr>
                <a:defRPr/>
              </a:pPr>
              <a:t>‹N°›</a:t>
            </a:fld>
            <a:endParaRPr lang="fr-FR"/>
          </a:p>
        </p:txBody>
      </p:sp>
    </p:spTree>
    <p:extLst>
      <p:ext uri="{BB962C8B-B14F-4D97-AF65-F5344CB8AC3E}">
        <p14:creationId xmlns:p14="http://schemas.microsoft.com/office/powerpoint/2010/main" val="108569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70A407-ED03-4FCB-AD96-FDDF4A5A2D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94" r:id="rId7"/>
    <p:sldLayoutId id="2147484589" r:id="rId8"/>
    <p:sldLayoutId id="2147484590" r:id="rId9"/>
    <p:sldLayoutId id="2147484591" r:id="rId10"/>
    <p:sldLayoutId id="2147484592" r:id="rId11"/>
    <p:sldLayoutId id="2147484593" r:id="rId12"/>
    <p:sldLayoutId id="2147484595"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Narrow" pitchFamily="34" charset="0"/>
        </a:defRPr>
      </a:lvl2pPr>
      <a:lvl3pPr algn="ctr" rtl="0" eaLnBrk="0" fontAlgn="base" hangingPunct="0">
        <a:spcBef>
          <a:spcPct val="0"/>
        </a:spcBef>
        <a:spcAft>
          <a:spcPct val="0"/>
        </a:spcAft>
        <a:defRPr sz="4400">
          <a:solidFill>
            <a:schemeClr val="tx1"/>
          </a:solidFill>
          <a:latin typeface="Arial Narrow" pitchFamily="34" charset="0"/>
        </a:defRPr>
      </a:lvl3pPr>
      <a:lvl4pPr algn="ctr" rtl="0" eaLnBrk="0" fontAlgn="base" hangingPunct="0">
        <a:spcBef>
          <a:spcPct val="0"/>
        </a:spcBef>
        <a:spcAft>
          <a:spcPct val="0"/>
        </a:spcAft>
        <a:defRPr sz="4400">
          <a:solidFill>
            <a:schemeClr val="tx1"/>
          </a:solidFill>
          <a:latin typeface="Arial Narrow" pitchFamily="34" charset="0"/>
        </a:defRPr>
      </a:lvl4pPr>
      <a:lvl5pPr algn="ctr" rtl="0" eaLnBrk="0" fontAlgn="base" hangingPunct="0">
        <a:spcBef>
          <a:spcPct val="0"/>
        </a:spcBef>
        <a:spcAft>
          <a:spcPct val="0"/>
        </a:spcAft>
        <a:defRPr sz="4400">
          <a:solidFill>
            <a:schemeClr val="tx1"/>
          </a:solidFill>
          <a:latin typeface="Arial Narrow"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alshs.archives-ouvertes.fr/hal-01960919v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7.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gfii.fr/uploads/docs/l-edition-scientifique-francaise-en-sciences-sociales-et-humaines.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3"/>
          <p:cNvSpPr>
            <a:spLocks noGrp="1"/>
          </p:cNvSpPr>
          <p:nvPr>
            <p:ph type="title"/>
          </p:nvPr>
        </p:nvSpPr>
        <p:spPr>
          <a:xfrm>
            <a:off x="2627313" y="1117600"/>
            <a:ext cx="6189662" cy="3403600"/>
          </a:xfrm>
        </p:spPr>
        <p:txBody>
          <a:bodyPr/>
          <a:lstStyle/>
          <a:p>
            <a:r>
              <a:rPr lang="fr-FR" sz="4000" dirty="0">
                <a:solidFill>
                  <a:schemeClr val="tx1">
                    <a:lumMod val="90000"/>
                    <a:lumOff val="10000"/>
                  </a:schemeClr>
                </a:solidFill>
              </a:rPr>
              <a:t>Recommandations et aspects juridiques relatifs</a:t>
            </a:r>
            <a:br>
              <a:rPr lang="fr-FR" sz="4000" dirty="0">
                <a:solidFill>
                  <a:schemeClr val="tx1">
                    <a:lumMod val="90000"/>
                    <a:lumOff val="10000"/>
                  </a:schemeClr>
                </a:solidFill>
              </a:rPr>
            </a:br>
            <a:r>
              <a:rPr lang="fr-FR" sz="4000" dirty="0">
                <a:solidFill>
                  <a:schemeClr val="tx1">
                    <a:lumMod val="90000"/>
                    <a:lumOff val="10000"/>
                  </a:schemeClr>
                </a:solidFill>
              </a:rPr>
              <a:t>à la création et à la diffusion</a:t>
            </a:r>
            <a:br>
              <a:rPr lang="fr-FR" sz="4000" dirty="0">
                <a:solidFill>
                  <a:schemeClr val="tx1">
                    <a:lumMod val="90000"/>
                    <a:lumOff val="10000"/>
                  </a:schemeClr>
                </a:solidFill>
              </a:rPr>
            </a:br>
            <a:r>
              <a:rPr lang="fr-FR" sz="4000" dirty="0">
                <a:solidFill>
                  <a:schemeClr val="tx1">
                    <a:lumMod val="90000"/>
                    <a:lumOff val="10000"/>
                  </a:schemeClr>
                </a:solidFill>
              </a:rPr>
              <a:t>d’une revue </a:t>
            </a:r>
            <a:r>
              <a:rPr lang="fr-FR" sz="4000" dirty="0" smtClean="0">
                <a:solidFill>
                  <a:schemeClr val="tx1">
                    <a:lumMod val="90000"/>
                    <a:lumOff val="10000"/>
                  </a:schemeClr>
                </a:solidFill>
              </a:rPr>
              <a:t>scientifique</a:t>
            </a:r>
            <a:endParaRPr lang="fr-FR" altLang="fr-FR" sz="4000" dirty="0" smtClean="0">
              <a:solidFill>
                <a:schemeClr val="tx1">
                  <a:lumMod val="90000"/>
                  <a:lumOff val="10000"/>
                </a:schemeClr>
              </a:solidFill>
            </a:endParaRPr>
          </a:p>
        </p:txBody>
      </p:sp>
      <p:sp>
        <p:nvSpPr>
          <p:cNvPr id="7171" name="ZoneTexte 1"/>
          <p:cNvSpPr txBox="1">
            <a:spLocks noChangeArrowheads="1"/>
          </p:cNvSpPr>
          <p:nvPr/>
        </p:nvSpPr>
        <p:spPr bwMode="auto">
          <a:xfrm>
            <a:off x="323850" y="6524625"/>
            <a:ext cx="835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Narrow" pitchFamily="34" charset="0"/>
              </a:defRPr>
            </a:lvl1pPr>
            <a:lvl2pPr marL="742950" indent="-285750" eaLnBrk="0" hangingPunct="0">
              <a:spcBef>
                <a:spcPct val="20000"/>
              </a:spcBef>
              <a:buFont typeface="Arial" pitchFamily="34" charset="0"/>
              <a:buChar char="–"/>
              <a:defRPr sz="2800">
                <a:solidFill>
                  <a:schemeClr val="tx1"/>
                </a:solidFill>
                <a:latin typeface="Arial Narrow" pitchFamily="34" charset="0"/>
              </a:defRPr>
            </a:lvl2pPr>
            <a:lvl3pPr marL="1143000" indent="-228600" eaLnBrk="0" hangingPunct="0">
              <a:spcBef>
                <a:spcPct val="20000"/>
              </a:spcBef>
              <a:buFont typeface="Arial" pitchFamily="34" charset="0"/>
              <a:buChar char="•"/>
              <a:defRPr sz="2400">
                <a:solidFill>
                  <a:schemeClr val="tx1"/>
                </a:solidFill>
                <a:latin typeface="Arial Narrow" pitchFamily="34" charset="0"/>
              </a:defRPr>
            </a:lvl3pPr>
            <a:lvl4pPr marL="1600200" indent="-228600" eaLnBrk="0" hangingPunct="0">
              <a:spcBef>
                <a:spcPct val="20000"/>
              </a:spcBef>
              <a:buFont typeface="Arial" pitchFamily="34" charset="0"/>
              <a:buChar char="–"/>
              <a:defRPr sz="2000">
                <a:solidFill>
                  <a:schemeClr val="tx1"/>
                </a:solidFill>
                <a:latin typeface="Arial Narrow" pitchFamily="34" charset="0"/>
              </a:defRPr>
            </a:lvl4pPr>
            <a:lvl5pPr marL="2057400" indent="-228600" eaLnBrk="0" hangingPunct="0">
              <a:spcBef>
                <a:spcPct val="20000"/>
              </a:spcBef>
              <a:buFont typeface="Arial" pitchFamily="34" charset="0"/>
              <a:buChar char="»"/>
              <a:defRPr sz="2000">
                <a:solidFill>
                  <a:schemeClr val="tx1"/>
                </a:solidFill>
                <a:latin typeface="Arial Narrow"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9pPr>
          </a:lstStyle>
          <a:p>
            <a:pPr eaLnBrk="1" hangingPunct="1">
              <a:spcBef>
                <a:spcPct val="50000"/>
              </a:spcBef>
              <a:buFontTx/>
              <a:buNone/>
            </a:pPr>
            <a:r>
              <a:rPr lang="fr-FR" altLang="fr-FR" sz="1400" dirty="0">
                <a:solidFill>
                  <a:srgbClr val="00294A"/>
                </a:solidFill>
              </a:rPr>
              <a:t>Odile Contat – </a:t>
            </a:r>
            <a:r>
              <a:rPr lang="fr-FR" altLang="fr-FR" sz="1400" dirty="0" smtClean="0">
                <a:solidFill>
                  <a:srgbClr val="00294A"/>
                </a:solidFill>
              </a:rPr>
              <a:t>InSHS -  Toulouse février 2019</a:t>
            </a:r>
            <a:endParaRPr lang="fr-FR" altLang="fr-FR" sz="1400" dirty="0">
              <a:solidFill>
                <a:srgbClr val="00294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t>Premiè</a:t>
            </a:r>
            <a:r>
              <a:rPr lang="fr-FR" sz="2400" b="1" dirty="0" smtClean="0">
                <a:solidFill>
                  <a:srgbClr val="002060"/>
                </a:solidFill>
              </a:rPr>
              <a:t>re</a:t>
            </a:r>
            <a:r>
              <a:rPr lang="fr-FR" sz="2400" b="1" dirty="0" smtClean="0"/>
              <a:t> étape identification </a:t>
            </a:r>
            <a:r>
              <a:rPr lang="fr-FR" sz="2400" b="1" dirty="0"/>
              <a:t>de la </a:t>
            </a:r>
            <a:r>
              <a:rPr lang="fr-FR" sz="2400" b="1" dirty="0" smtClean="0"/>
              <a:t>revue et obligations légales</a:t>
            </a:r>
            <a:endParaRPr lang="fr-FR" sz="2400" b="1" dirty="0"/>
          </a:p>
        </p:txBody>
      </p:sp>
      <p:sp>
        <p:nvSpPr>
          <p:cNvPr id="6" name="Espace réservé du contenu 2"/>
          <p:cNvSpPr txBox="1">
            <a:spLocks/>
          </p:cNvSpPr>
          <p:nvPr/>
        </p:nvSpPr>
        <p:spPr bwMode="auto">
          <a:xfrm>
            <a:off x="899592" y="1340768"/>
            <a:ext cx="7416824"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200" b="1" dirty="0" smtClean="0">
                <a:solidFill>
                  <a:srgbClr val="C00000"/>
                </a:solidFill>
              </a:rPr>
              <a:t>Disponibilité et propriété du titre</a:t>
            </a:r>
          </a:p>
          <a:p>
            <a:pPr lvl="1"/>
            <a:endParaRPr lang="fr-FR" sz="2000" dirty="0" smtClean="0"/>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 : </a:t>
            </a:r>
            <a:r>
              <a:rPr lang="fr-FR" sz="1800" dirty="0" err="1" smtClean="0">
                <a:solidFill>
                  <a:schemeClr val="bg1">
                    <a:lumMod val="75000"/>
                  </a:schemeClr>
                </a:solidFill>
              </a:rPr>
              <a:t>Sudoc</a:t>
            </a:r>
            <a:r>
              <a:rPr lang="fr-FR" sz="1800" dirty="0" smtClean="0">
                <a:solidFill>
                  <a:schemeClr val="bg1">
                    <a:lumMod val="75000"/>
                  </a:schemeClr>
                </a:solidFill>
              </a:rPr>
              <a:t>, BNF </a:t>
            </a:r>
            <a:r>
              <a:rPr lang="fr-FR" sz="1800" dirty="0" err="1" smtClean="0">
                <a:solidFill>
                  <a:schemeClr val="bg1">
                    <a:lumMod val="75000"/>
                  </a:schemeClr>
                </a:solidFill>
              </a:rPr>
              <a:t>Mir@bel</a:t>
            </a:r>
            <a:r>
              <a:rPr lang="fr-FR" sz="1800" dirty="0" smtClean="0">
                <a:solidFill>
                  <a:schemeClr val="bg1">
                    <a:lumMod val="75000"/>
                  </a:schemeClr>
                </a:solidFill>
              </a:rPr>
              <a:t> et INPI</a:t>
            </a:r>
          </a:p>
          <a:p>
            <a:pPr lvl="1"/>
            <a:endParaRPr lang="fr-FR" sz="2000" dirty="0" smtClean="0"/>
          </a:p>
          <a:p>
            <a:pPr lvl="1"/>
            <a:r>
              <a:rPr lang="fr-FR" sz="2000" b="1" dirty="0" smtClean="0">
                <a:solidFill>
                  <a:srgbClr val="002060"/>
                </a:solidFill>
              </a:rPr>
              <a:t>Se </a:t>
            </a:r>
            <a:r>
              <a:rPr lang="fr-FR" sz="2000" b="1" dirty="0">
                <a:solidFill>
                  <a:srgbClr val="002060"/>
                </a:solidFill>
              </a:rPr>
              <a:t>réserver l'usage du titre : Informer la profession</a:t>
            </a:r>
          </a:p>
          <a:p>
            <a:pPr lvl="2"/>
            <a:endParaRPr lang="fr-FR" sz="1200" dirty="0">
              <a:solidFill>
                <a:srgbClr val="002060"/>
              </a:solidFill>
            </a:endParaRPr>
          </a:p>
          <a:p>
            <a:pPr lvl="2"/>
            <a:r>
              <a:rPr lang="fr-FR" sz="2000" dirty="0">
                <a:solidFill>
                  <a:srgbClr val="002060"/>
                </a:solidFill>
              </a:rPr>
              <a:t>publier un encart (payant) dans </a:t>
            </a:r>
            <a:r>
              <a:rPr lang="fr-FR" sz="2000" i="1" dirty="0">
                <a:solidFill>
                  <a:srgbClr val="002060"/>
                </a:solidFill>
              </a:rPr>
              <a:t>Livres Hebdo </a:t>
            </a:r>
            <a:r>
              <a:rPr lang="fr-FR" sz="2000" dirty="0">
                <a:solidFill>
                  <a:srgbClr val="002060"/>
                </a:solidFill>
              </a:rPr>
              <a:t>;</a:t>
            </a:r>
          </a:p>
          <a:p>
            <a:pPr lvl="2"/>
            <a:r>
              <a:rPr lang="fr-FR" sz="2000" dirty="0">
                <a:solidFill>
                  <a:srgbClr val="002060"/>
                </a:solidFill>
              </a:rPr>
              <a:t>annonce </a:t>
            </a:r>
            <a:r>
              <a:rPr lang="fr-FR" sz="2000" i="1" dirty="0">
                <a:solidFill>
                  <a:srgbClr val="002060"/>
                </a:solidFill>
              </a:rPr>
              <a:t>via </a:t>
            </a:r>
            <a:r>
              <a:rPr lang="fr-FR" sz="2000" dirty="0">
                <a:solidFill>
                  <a:srgbClr val="002060"/>
                </a:solidFill>
              </a:rPr>
              <a:t>des listes de diffusion spécialisées ou dans des revues de disciplines </a:t>
            </a:r>
            <a:r>
              <a:rPr lang="fr-FR" sz="2000" dirty="0" smtClean="0">
                <a:solidFill>
                  <a:srgbClr val="002060"/>
                </a:solidFill>
              </a:rPr>
              <a:t>proches</a:t>
            </a:r>
            <a:endParaRPr lang="fr-FR" sz="2000" dirty="0">
              <a:solidFill>
                <a:srgbClr val="002060"/>
              </a:solidFill>
            </a:endParaRPr>
          </a:p>
          <a:p>
            <a:pPr marL="0" indent="0">
              <a:buNone/>
            </a:pPr>
            <a:endParaRPr lang="fr-FR" sz="2000" dirty="0">
              <a:solidFill>
                <a:srgbClr val="002060"/>
              </a:solidFill>
            </a:endParaRPr>
          </a:p>
          <a:p>
            <a:pPr marL="0" indent="0">
              <a:buNone/>
            </a:pPr>
            <a:r>
              <a:rPr lang="fr-FR" sz="2000" dirty="0">
                <a:solidFill>
                  <a:srgbClr val="002060"/>
                </a:solidFill>
              </a:rPr>
              <a:t>Mais pour se réserver le monopole de l’exploitation du titre </a:t>
            </a:r>
            <a:r>
              <a:rPr lang="fr-FR" sz="2000" b="1" dirty="0">
                <a:solidFill>
                  <a:srgbClr val="002060"/>
                </a:solidFill>
              </a:rPr>
              <a:t>de façon officielle et juridiquement opposable à tous </a:t>
            </a:r>
            <a:r>
              <a:rPr lang="fr-FR" sz="2000" dirty="0">
                <a:solidFill>
                  <a:srgbClr val="002060"/>
                </a:solidFill>
              </a:rPr>
              <a:t>il est préférable de le déposer en tant que marque à </a:t>
            </a:r>
            <a:r>
              <a:rPr lang="fr-FR" sz="2000" dirty="0" smtClean="0">
                <a:solidFill>
                  <a:srgbClr val="002060"/>
                </a:solidFill>
              </a:rPr>
              <a:t>l’INPI</a:t>
            </a:r>
            <a:endParaRPr lang="fr-FR" sz="2000" dirty="0">
              <a:solidFill>
                <a:srgbClr val="002060"/>
              </a:solidFill>
            </a:endParaRPr>
          </a:p>
          <a:p>
            <a:pPr lvl="2"/>
            <a:endParaRPr lang="fr-FR" sz="2000" dirty="0"/>
          </a:p>
        </p:txBody>
      </p:sp>
    </p:spTree>
    <p:extLst>
      <p:ext uri="{BB962C8B-B14F-4D97-AF65-F5344CB8AC3E}">
        <p14:creationId xmlns:p14="http://schemas.microsoft.com/office/powerpoint/2010/main" val="1951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fade">
                                      <p:cBhvr>
                                        <p:cTn id="13" dur="500"/>
                                        <p:tgtEl>
                                          <p:spTgt spid="6">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0" end="10"/>
                                            </p:txEl>
                                          </p:spTgt>
                                        </p:tgtEl>
                                        <p:attrNameLst>
                                          <p:attrName>style.visibility</p:attrName>
                                        </p:attrNameLst>
                                      </p:cBhvr>
                                      <p:to>
                                        <p:strVal val="visible"/>
                                      </p:to>
                                    </p:set>
                                    <p:animEffect transition="in" filter="fade">
                                      <p:cBhvr>
                                        <p:cTn id="1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6" name="Espace réservé du contenu 2"/>
          <p:cNvSpPr txBox="1">
            <a:spLocks/>
          </p:cNvSpPr>
          <p:nvPr/>
        </p:nvSpPr>
        <p:spPr bwMode="auto">
          <a:xfrm>
            <a:off x="899592" y="1340768"/>
            <a:ext cx="7416824"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200" b="1" dirty="0" smtClean="0">
                <a:solidFill>
                  <a:srgbClr val="C00000"/>
                </a:solidFill>
              </a:rPr>
              <a:t>Disponibilité et propriété du titre</a:t>
            </a:r>
          </a:p>
          <a:p>
            <a:pPr lvl="1"/>
            <a:endParaRPr lang="fr-FR" sz="2000" dirty="0" smtClean="0"/>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 : </a:t>
            </a:r>
            <a:r>
              <a:rPr lang="fr-FR" sz="1800" dirty="0" err="1" smtClean="0">
                <a:solidFill>
                  <a:schemeClr val="bg1">
                    <a:lumMod val="75000"/>
                  </a:schemeClr>
                </a:solidFill>
              </a:rPr>
              <a:t>Sudoc</a:t>
            </a:r>
            <a:r>
              <a:rPr lang="fr-FR" sz="1800" dirty="0" smtClean="0">
                <a:solidFill>
                  <a:schemeClr val="bg1">
                    <a:lumMod val="75000"/>
                  </a:schemeClr>
                </a:solidFill>
              </a:rPr>
              <a:t>, BNF </a:t>
            </a:r>
            <a:r>
              <a:rPr lang="fr-FR" sz="1800" dirty="0" err="1" smtClean="0">
                <a:solidFill>
                  <a:schemeClr val="bg1">
                    <a:lumMod val="75000"/>
                  </a:schemeClr>
                </a:solidFill>
              </a:rPr>
              <a:t>Mir@bel</a:t>
            </a:r>
            <a:r>
              <a:rPr lang="fr-FR" sz="1800" dirty="0" smtClean="0">
                <a:solidFill>
                  <a:schemeClr val="bg1">
                    <a:lumMod val="75000"/>
                  </a:schemeClr>
                </a:solidFill>
              </a:rPr>
              <a:t> et INPI</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endParaRPr lang="fr-FR" sz="1200" dirty="0">
              <a:solidFill>
                <a:schemeClr val="bg1">
                  <a:lumMod val="75000"/>
                </a:schemeClr>
              </a:solidFill>
            </a:endParaRPr>
          </a:p>
          <a:p>
            <a:pPr lvl="2"/>
            <a:r>
              <a:rPr lang="fr-FR" sz="2000" b="1" dirty="0">
                <a:solidFill>
                  <a:srgbClr val="002060"/>
                </a:solidFill>
              </a:rPr>
              <a:t>Déposer le titre en tant que marque à </a:t>
            </a:r>
            <a:r>
              <a:rPr lang="fr-FR" sz="2000" b="1" dirty="0" smtClean="0">
                <a:solidFill>
                  <a:srgbClr val="002060"/>
                </a:solidFill>
              </a:rPr>
              <a:t>l'INPI </a:t>
            </a:r>
            <a:r>
              <a:rPr lang="fr-FR" sz="2000" dirty="0">
                <a:solidFill>
                  <a:srgbClr val="002060"/>
                </a:solidFill>
              </a:rPr>
              <a:t>: 210 euros, protection dix ans, France, si marque exploitée</a:t>
            </a:r>
          </a:p>
          <a:p>
            <a:pPr marL="0" indent="0">
              <a:buNone/>
            </a:pPr>
            <a:endParaRPr lang="fr-FR" sz="2000" dirty="0">
              <a:solidFill>
                <a:srgbClr val="002060"/>
              </a:solidFill>
            </a:endParaRPr>
          </a:p>
          <a:p>
            <a:pPr marL="0" indent="0">
              <a:buNone/>
            </a:pPr>
            <a:r>
              <a:rPr lang="fr-FR" sz="2000" dirty="0">
                <a:solidFill>
                  <a:srgbClr val="002060"/>
                </a:solidFill>
              </a:rPr>
              <a:t>Faire enregistrer le titre de la revue en tant que marque déposée permet d'en </a:t>
            </a:r>
            <a:r>
              <a:rPr lang="fr-FR" sz="2000" b="1" dirty="0">
                <a:solidFill>
                  <a:srgbClr val="002060"/>
                </a:solidFill>
              </a:rPr>
              <a:t>revendiquer la propriété incorporelle et d'affirmer sans ambiguïté le monopole qu'on détient sur le </a:t>
            </a:r>
            <a:r>
              <a:rPr lang="fr-FR" sz="2000" b="1" dirty="0" smtClean="0">
                <a:solidFill>
                  <a:srgbClr val="002060"/>
                </a:solidFill>
              </a:rPr>
              <a:t>titre</a:t>
            </a:r>
          </a:p>
          <a:p>
            <a:pPr marL="0" indent="0">
              <a:buNone/>
            </a:pPr>
            <a:endParaRPr lang="fr-FR" sz="2000" dirty="0" smtClean="0">
              <a:solidFill>
                <a:srgbClr val="002060"/>
              </a:solidFill>
            </a:endParaRPr>
          </a:p>
          <a:p>
            <a:pPr marL="0" indent="0">
              <a:buNone/>
            </a:pPr>
            <a:r>
              <a:rPr lang="fr-FR" sz="2000" dirty="0">
                <a:solidFill>
                  <a:srgbClr val="002060"/>
                </a:solidFill>
              </a:rPr>
              <a:t>À noter que </a:t>
            </a:r>
            <a:r>
              <a:rPr lang="fr-FR" sz="2000" dirty="0" smtClean="0">
                <a:solidFill>
                  <a:srgbClr val="002060"/>
                </a:solidFill>
              </a:rPr>
              <a:t>l’INPI </a:t>
            </a:r>
            <a:r>
              <a:rPr lang="fr-FR" sz="2000" dirty="0">
                <a:solidFill>
                  <a:srgbClr val="002060"/>
                </a:solidFill>
              </a:rPr>
              <a:t>étudie les demandes et peut refuser d’accorder </a:t>
            </a:r>
            <a:r>
              <a:rPr lang="fr-FR" sz="2000" dirty="0" smtClean="0">
                <a:solidFill>
                  <a:srgbClr val="002060"/>
                </a:solidFill>
              </a:rPr>
              <a:t>une marque</a:t>
            </a:r>
            <a:r>
              <a:rPr lang="fr-FR" sz="2000" dirty="0">
                <a:solidFill>
                  <a:srgbClr val="002060"/>
                </a:solidFill>
              </a:rPr>
              <a:t>, s’il considère que le titre est dépourvu de caractère distinctif </a:t>
            </a:r>
          </a:p>
          <a:p>
            <a:pPr lvl="2"/>
            <a:endParaRPr lang="fr-FR" sz="2000" dirty="0"/>
          </a:p>
        </p:txBody>
      </p:sp>
    </p:spTree>
    <p:extLst>
      <p:ext uri="{BB962C8B-B14F-4D97-AF65-F5344CB8AC3E}">
        <p14:creationId xmlns:p14="http://schemas.microsoft.com/office/powerpoint/2010/main" val="99936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5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fade">
                                      <p:cBhvr>
                                        <p:cTn id="1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6" name="Espace réservé du contenu 2"/>
          <p:cNvSpPr txBox="1">
            <a:spLocks/>
          </p:cNvSpPr>
          <p:nvPr/>
        </p:nvSpPr>
        <p:spPr bwMode="auto">
          <a:xfrm>
            <a:off x="899592" y="1340768"/>
            <a:ext cx="7416824"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200" b="1" dirty="0" smtClean="0">
                <a:solidFill>
                  <a:srgbClr val="C00000"/>
                </a:solidFill>
              </a:rPr>
              <a:t>Disponibilité et propriété du titre</a:t>
            </a:r>
          </a:p>
          <a:p>
            <a:pPr lvl="1"/>
            <a:endParaRPr lang="fr-FR" sz="2000" dirty="0" smtClean="0"/>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 : </a:t>
            </a:r>
            <a:r>
              <a:rPr lang="fr-FR" sz="1800" dirty="0" err="1" smtClean="0">
                <a:solidFill>
                  <a:schemeClr val="bg1">
                    <a:lumMod val="75000"/>
                  </a:schemeClr>
                </a:solidFill>
              </a:rPr>
              <a:t>Sudoc</a:t>
            </a:r>
            <a:r>
              <a:rPr lang="fr-FR" sz="1800" dirty="0" smtClean="0">
                <a:solidFill>
                  <a:schemeClr val="bg1">
                    <a:lumMod val="75000"/>
                  </a:schemeClr>
                </a:solidFill>
              </a:rPr>
              <a:t>, BNF </a:t>
            </a:r>
            <a:r>
              <a:rPr lang="fr-FR" sz="1800" dirty="0" err="1" smtClean="0">
                <a:solidFill>
                  <a:schemeClr val="bg1">
                    <a:lumMod val="75000"/>
                  </a:schemeClr>
                </a:solidFill>
              </a:rPr>
              <a:t>Mir@bel</a:t>
            </a:r>
            <a:r>
              <a:rPr lang="fr-FR" sz="1800" dirty="0" smtClean="0">
                <a:solidFill>
                  <a:schemeClr val="bg1">
                    <a:lumMod val="75000"/>
                  </a:schemeClr>
                </a:solidFill>
              </a:rPr>
              <a:t> et INPI</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endParaRPr lang="fr-FR" sz="2000" dirty="0" smtClean="0">
              <a:solidFill>
                <a:schemeClr val="bg1">
                  <a:lumMod val="75000"/>
                </a:schemeClr>
              </a:solidFill>
            </a:endParaRPr>
          </a:p>
          <a:p>
            <a:pPr lvl="2"/>
            <a:r>
              <a:rPr lang="fr-FR" sz="2000" b="1" dirty="0">
                <a:solidFill>
                  <a:srgbClr val="002060"/>
                </a:solidFill>
              </a:rPr>
              <a:t>Identifier qui sera le propriétaire du titre </a:t>
            </a:r>
            <a:r>
              <a:rPr lang="fr-FR" sz="2000" dirty="0">
                <a:solidFill>
                  <a:srgbClr val="002060"/>
                </a:solidFill>
              </a:rPr>
              <a:t>: Seule une personne, physique ou morale, peut être propriétaire de la </a:t>
            </a:r>
            <a:r>
              <a:rPr lang="fr-FR" sz="2000" dirty="0" smtClean="0">
                <a:solidFill>
                  <a:srgbClr val="002060"/>
                </a:solidFill>
              </a:rPr>
              <a:t>marque-titre</a:t>
            </a:r>
            <a:endParaRPr lang="fr-FR" sz="2000" dirty="0">
              <a:solidFill>
                <a:srgbClr val="002060"/>
              </a:solidFill>
            </a:endParaRPr>
          </a:p>
          <a:p>
            <a:pPr lvl="2"/>
            <a:endParaRPr lang="fr-FR" sz="2000" dirty="0">
              <a:solidFill>
                <a:srgbClr val="002060"/>
              </a:solidFill>
            </a:endParaRPr>
          </a:p>
          <a:p>
            <a:pPr marL="0" indent="0" algn="just">
              <a:buNone/>
            </a:pPr>
            <a:r>
              <a:rPr lang="fr-FR" sz="2000" dirty="0">
                <a:solidFill>
                  <a:srgbClr val="002060"/>
                </a:solidFill>
              </a:rPr>
              <a:t>Dans l’idéal, il convient que ce soit </a:t>
            </a:r>
            <a:r>
              <a:rPr lang="fr-FR" sz="2000" b="1" dirty="0">
                <a:solidFill>
                  <a:srgbClr val="002060"/>
                </a:solidFill>
              </a:rPr>
              <a:t>la personne morale tutelle (ou une des tutelles) de la revue qui soit propriétaire de la marque-titre</a:t>
            </a:r>
            <a:r>
              <a:rPr lang="fr-FR" sz="2000" dirty="0">
                <a:solidFill>
                  <a:srgbClr val="002060"/>
                </a:solidFill>
              </a:rPr>
              <a:t>. La procédure de dépôt est alors effectuée par la personne physique habilitée à engager la personne morale-tutelle</a:t>
            </a:r>
          </a:p>
          <a:p>
            <a:pPr lvl="2"/>
            <a:endParaRPr lang="fr-FR" sz="2000" dirty="0"/>
          </a:p>
          <a:p>
            <a:pPr lvl="2"/>
            <a:endParaRPr lang="fr-FR" sz="2000" dirty="0" smtClean="0"/>
          </a:p>
          <a:p>
            <a:pPr lvl="2"/>
            <a:endParaRPr lang="fr-FR" sz="2000" dirty="0"/>
          </a:p>
        </p:txBody>
      </p:sp>
    </p:spTree>
    <p:extLst>
      <p:ext uri="{BB962C8B-B14F-4D97-AF65-F5344CB8AC3E}">
        <p14:creationId xmlns:p14="http://schemas.microsoft.com/office/powerpoint/2010/main" val="231806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418654"/>
            <a:ext cx="5904656" cy="922114"/>
          </a:xfrm>
        </p:spPr>
        <p:txBody>
          <a:bodyPr/>
          <a:lstStyle/>
          <a:p>
            <a:pPr lvl="2"/>
            <a:r>
              <a:rPr lang="fr-FR" sz="2400" b="1" dirty="0">
                <a:solidFill>
                  <a:srgbClr val="C00000"/>
                </a:solidFill>
              </a:rPr>
              <a:t>Identifier qui sera le propriétaire du titre</a:t>
            </a:r>
          </a:p>
        </p:txBody>
      </p:sp>
      <p:sp>
        <p:nvSpPr>
          <p:cNvPr id="3" name="Espace réservé du contenu 2"/>
          <p:cNvSpPr>
            <a:spLocks noGrp="1"/>
          </p:cNvSpPr>
          <p:nvPr>
            <p:ph idx="1"/>
          </p:nvPr>
        </p:nvSpPr>
        <p:spPr>
          <a:xfrm>
            <a:off x="755576" y="1700808"/>
            <a:ext cx="7488832" cy="4392488"/>
          </a:xfrm>
        </p:spPr>
        <p:txBody>
          <a:bodyPr/>
          <a:lstStyle/>
          <a:p>
            <a:pPr lvl="0" algn="just"/>
            <a:r>
              <a:rPr lang="fr-FR" sz="1800" b="1" dirty="0" smtClean="0">
                <a:solidFill>
                  <a:srgbClr val="002060"/>
                </a:solidFill>
              </a:rPr>
              <a:t>Si </a:t>
            </a:r>
            <a:r>
              <a:rPr lang="fr-FR" sz="1800" b="1" dirty="0">
                <a:solidFill>
                  <a:srgbClr val="002060"/>
                </a:solidFill>
              </a:rPr>
              <a:t>la revue est réalisée au sein d’un laboratoire</a:t>
            </a:r>
            <a:r>
              <a:rPr lang="fr-FR" sz="1800" dirty="0">
                <a:solidFill>
                  <a:srgbClr val="002060"/>
                </a:solidFill>
              </a:rPr>
              <a:t>, le titre peut être déposé par une des tutelles (une personne morale, toujours). La personne qui signe le formulaire de dépôt de marque devra être </a:t>
            </a:r>
            <a:r>
              <a:rPr lang="fr-FR" sz="1800" b="1" dirty="0">
                <a:solidFill>
                  <a:srgbClr val="002060"/>
                </a:solidFill>
              </a:rPr>
              <a:t>le représentant légal de la personne morale qui est tutelle du laboratoire</a:t>
            </a:r>
            <a:r>
              <a:rPr lang="fr-FR" sz="1800" dirty="0">
                <a:solidFill>
                  <a:srgbClr val="002060"/>
                </a:solidFill>
              </a:rPr>
              <a:t> (le/la président d'université, par </a:t>
            </a:r>
            <a:r>
              <a:rPr lang="fr-FR" sz="1800" dirty="0" smtClean="0">
                <a:solidFill>
                  <a:srgbClr val="002060"/>
                </a:solidFill>
              </a:rPr>
              <a:t>exemple)</a:t>
            </a:r>
          </a:p>
          <a:p>
            <a:pPr lvl="0" algn="just"/>
            <a:endParaRPr lang="fr-FR" sz="1800" dirty="0">
              <a:solidFill>
                <a:srgbClr val="002060"/>
              </a:solidFill>
            </a:endParaRPr>
          </a:p>
          <a:p>
            <a:pPr lvl="0" algn="just"/>
            <a:r>
              <a:rPr lang="fr-FR" sz="1800" b="1" dirty="0">
                <a:solidFill>
                  <a:srgbClr val="002060"/>
                </a:solidFill>
              </a:rPr>
              <a:t>Si la revue est portée par une association</a:t>
            </a:r>
            <a:r>
              <a:rPr lang="fr-FR" sz="1800" dirty="0">
                <a:solidFill>
                  <a:srgbClr val="002060"/>
                </a:solidFill>
              </a:rPr>
              <a:t>, faire déposer la marque à l’INPI, par </a:t>
            </a:r>
            <a:r>
              <a:rPr lang="fr-FR" sz="1800" dirty="0" smtClean="0">
                <a:solidFill>
                  <a:srgbClr val="002060"/>
                </a:solidFill>
              </a:rPr>
              <a:t>l’association (Il </a:t>
            </a:r>
            <a:r>
              <a:rPr lang="fr-FR" sz="1800" dirty="0">
                <a:solidFill>
                  <a:srgbClr val="002060"/>
                </a:solidFill>
              </a:rPr>
              <a:t>faut que cette association de loi 1901, ait été déclarée en </a:t>
            </a:r>
            <a:r>
              <a:rPr lang="fr-FR" sz="1800" dirty="0" smtClean="0">
                <a:solidFill>
                  <a:srgbClr val="002060"/>
                </a:solidFill>
              </a:rPr>
              <a:t>préfecture). Le </a:t>
            </a:r>
            <a:r>
              <a:rPr lang="fr-FR" sz="1800" dirty="0">
                <a:solidFill>
                  <a:srgbClr val="002060"/>
                </a:solidFill>
              </a:rPr>
              <a:t>Président, </a:t>
            </a:r>
            <a:r>
              <a:rPr lang="fr-FR" sz="1800" b="1" dirty="0">
                <a:solidFill>
                  <a:srgbClr val="002060"/>
                </a:solidFill>
              </a:rPr>
              <a:t>représentant légal de l'association</a:t>
            </a:r>
            <a:r>
              <a:rPr lang="fr-FR" sz="1800" dirty="0">
                <a:solidFill>
                  <a:srgbClr val="002060"/>
                </a:solidFill>
              </a:rPr>
              <a:t>, </a:t>
            </a:r>
            <a:r>
              <a:rPr lang="fr-FR" sz="1800" dirty="0" smtClean="0">
                <a:solidFill>
                  <a:srgbClr val="002060"/>
                </a:solidFill>
              </a:rPr>
              <a:t>peut </a:t>
            </a:r>
            <a:r>
              <a:rPr lang="fr-FR" sz="1800" dirty="0">
                <a:solidFill>
                  <a:srgbClr val="002060"/>
                </a:solidFill>
              </a:rPr>
              <a:t>le formulaire de </a:t>
            </a:r>
            <a:r>
              <a:rPr lang="fr-FR" sz="1800" dirty="0" smtClean="0">
                <a:solidFill>
                  <a:srgbClr val="002060"/>
                </a:solidFill>
              </a:rPr>
              <a:t>dépôt</a:t>
            </a:r>
          </a:p>
          <a:p>
            <a:pPr lvl="0" algn="just"/>
            <a:endParaRPr lang="fr-FR" sz="1800" dirty="0">
              <a:solidFill>
                <a:srgbClr val="002060"/>
              </a:solidFill>
            </a:endParaRPr>
          </a:p>
          <a:p>
            <a:pPr lvl="0" algn="just"/>
            <a:r>
              <a:rPr lang="fr-FR" sz="1800" dirty="0">
                <a:solidFill>
                  <a:srgbClr val="002060"/>
                </a:solidFill>
              </a:rPr>
              <a:t>Le titre peut, enfin, </a:t>
            </a:r>
            <a:r>
              <a:rPr lang="fr-FR" sz="1800" b="1" dirty="0">
                <a:solidFill>
                  <a:srgbClr val="002060"/>
                </a:solidFill>
              </a:rPr>
              <a:t>être déposé en marque par l’éditeur, public ou privé, qui assure la publication et la commercialisation de la revue</a:t>
            </a:r>
            <a:r>
              <a:rPr lang="fr-FR" sz="1800" dirty="0">
                <a:solidFill>
                  <a:srgbClr val="002060"/>
                </a:solidFill>
              </a:rPr>
              <a:t>. Mais dans ce cas, attention : l'équipe ou les personnes qui effectuent le travail éditorial (sélection et validation des contributions, puis leur mise en forme) avant que la revue ne soit </a:t>
            </a:r>
            <a:r>
              <a:rPr lang="fr-FR" sz="1800" dirty="0" smtClean="0">
                <a:solidFill>
                  <a:srgbClr val="002060"/>
                </a:solidFill>
              </a:rPr>
              <a:t>fabriquée puis </a:t>
            </a:r>
            <a:r>
              <a:rPr lang="fr-FR" sz="1800" dirty="0">
                <a:solidFill>
                  <a:srgbClr val="002060"/>
                </a:solidFill>
              </a:rPr>
              <a:t>diffusée par l'éditeur "commercial", n'auront aucun droit sur le </a:t>
            </a:r>
            <a:r>
              <a:rPr lang="fr-FR" sz="1800" dirty="0" smtClean="0">
                <a:solidFill>
                  <a:srgbClr val="002060"/>
                </a:solidFill>
              </a:rPr>
              <a:t>titre </a:t>
            </a:r>
            <a:endParaRPr lang="fr-FR" sz="1800" b="1" dirty="0" smtClean="0">
              <a:solidFill>
                <a:srgbClr val="002060"/>
              </a:solidFill>
            </a:endParaRPr>
          </a:p>
          <a:p>
            <a:pPr algn="just"/>
            <a:endParaRPr lang="fr-FR" sz="1800" dirty="0">
              <a:solidFill>
                <a:srgbClr val="002060"/>
              </a:solidFill>
            </a:endParaRPr>
          </a:p>
        </p:txBody>
      </p:sp>
    </p:spTree>
    <p:extLst>
      <p:ext uri="{BB962C8B-B14F-4D97-AF65-F5344CB8AC3E}">
        <p14:creationId xmlns:p14="http://schemas.microsoft.com/office/powerpoint/2010/main" val="40229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418654"/>
            <a:ext cx="5904656" cy="922114"/>
          </a:xfrm>
        </p:spPr>
        <p:txBody>
          <a:bodyPr/>
          <a:lstStyle/>
          <a:p>
            <a:pPr lvl="2"/>
            <a:r>
              <a:rPr lang="fr-FR" sz="2400" b="1" dirty="0">
                <a:solidFill>
                  <a:srgbClr val="C00000"/>
                </a:solidFill>
              </a:rPr>
              <a:t>Identifier qui sera le propriétaire du titre</a:t>
            </a:r>
          </a:p>
        </p:txBody>
      </p:sp>
      <p:sp>
        <p:nvSpPr>
          <p:cNvPr id="3" name="Espace réservé du contenu 2"/>
          <p:cNvSpPr>
            <a:spLocks noGrp="1"/>
          </p:cNvSpPr>
          <p:nvPr>
            <p:ph idx="1"/>
          </p:nvPr>
        </p:nvSpPr>
        <p:spPr>
          <a:xfrm>
            <a:off x="827584" y="1772816"/>
            <a:ext cx="7488832" cy="4320480"/>
          </a:xfrm>
        </p:spPr>
        <p:txBody>
          <a:bodyPr/>
          <a:lstStyle/>
          <a:p>
            <a:pPr marL="0" indent="0" algn="just">
              <a:buNone/>
            </a:pPr>
            <a:r>
              <a:rPr lang="fr-FR" sz="1800" b="1" dirty="0"/>
              <a:t>Il existe toutefois des cas où le propriétaire de la marque-titre est le directeur de la revue </a:t>
            </a:r>
            <a:r>
              <a:rPr lang="fr-FR" sz="1800" dirty="0" smtClean="0"/>
              <a:t>en </a:t>
            </a:r>
            <a:r>
              <a:rPr lang="fr-FR" sz="1800" dirty="0"/>
              <a:t>son nom propre. Le directeur de la revue devient dans ce cas le propriétaire de la marque, c'est-à-dire du titre. </a:t>
            </a:r>
            <a:r>
              <a:rPr lang="fr-FR" sz="1800" b="1" dirty="0"/>
              <a:t>C'est commode et simple à court terme, mais cela peut être risqué, à moyen ou long </a:t>
            </a:r>
            <a:r>
              <a:rPr lang="fr-FR" sz="1800" b="1" dirty="0" smtClean="0"/>
              <a:t>terme</a:t>
            </a:r>
          </a:p>
          <a:p>
            <a:pPr marL="0" indent="0" algn="just">
              <a:buNone/>
            </a:pPr>
            <a:endParaRPr lang="fr-FR" sz="1800" dirty="0" smtClean="0"/>
          </a:p>
          <a:p>
            <a:pPr algn="just"/>
            <a:r>
              <a:rPr lang="fr-FR" sz="1800" dirty="0" smtClean="0"/>
              <a:t>prévoir </a:t>
            </a:r>
            <a:r>
              <a:rPr lang="fr-FR" sz="1800" dirty="0"/>
              <a:t>par anticipation qu'il devra céder (= transmettre) à son successeur tous ses droits sur la marque dès qu'il cessera ses fonctions. Ce contrat de cession de marque, de l'ancien directeur de revue au nouveau directeur de revue, devra faire l'objet d'une formalité d'inscription </a:t>
            </a:r>
            <a:r>
              <a:rPr lang="fr-FR" sz="1800" dirty="0" smtClean="0"/>
              <a:t>(payante) au </a:t>
            </a:r>
            <a:r>
              <a:rPr lang="fr-FR" sz="1800" dirty="0"/>
              <a:t>Registre national des marques déposées en </a:t>
            </a:r>
            <a:r>
              <a:rPr lang="fr-FR" sz="1800" dirty="0" smtClean="0"/>
              <a:t>France</a:t>
            </a:r>
            <a:endParaRPr lang="fr-FR" sz="1800" dirty="0"/>
          </a:p>
          <a:p>
            <a:pPr algn="just"/>
            <a:endParaRPr lang="fr-FR" sz="1800" dirty="0" smtClean="0"/>
          </a:p>
          <a:p>
            <a:pPr algn="just"/>
            <a:r>
              <a:rPr lang="fr-FR" sz="1800" dirty="0" smtClean="0"/>
              <a:t>il </a:t>
            </a:r>
            <a:r>
              <a:rPr lang="fr-FR" sz="1800" dirty="0"/>
              <a:t>est conseillé de faire figurer une clause dans le contrat liant le directeur de la revue et l'entité qui lui confie la mission de direction de la revue, clause par laquelle le directeur de la revue s'engage à céder la marque à son </a:t>
            </a:r>
            <a:r>
              <a:rPr lang="fr-FR" sz="1800" dirty="0" smtClean="0"/>
              <a:t>successeur</a:t>
            </a:r>
            <a:endParaRPr lang="fr-FR" sz="1800" dirty="0"/>
          </a:p>
          <a:p>
            <a:endParaRPr lang="fr-FR" sz="1200" dirty="0"/>
          </a:p>
        </p:txBody>
      </p:sp>
    </p:spTree>
    <p:extLst>
      <p:ext uri="{BB962C8B-B14F-4D97-AF65-F5344CB8AC3E}">
        <p14:creationId xmlns:p14="http://schemas.microsoft.com/office/powerpoint/2010/main" val="37042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6" name="Espace réservé du contenu 2"/>
          <p:cNvSpPr txBox="1">
            <a:spLocks/>
          </p:cNvSpPr>
          <p:nvPr/>
        </p:nvSpPr>
        <p:spPr bwMode="auto">
          <a:xfrm>
            <a:off x="899592" y="1340768"/>
            <a:ext cx="741682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200" b="1" dirty="0" smtClean="0">
                <a:solidFill>
                  <a:srgbClr val="C00000"/>
                </a:solidFill>
              </a:rPr>
              <a:t>Disponibilité et propriété du titre</a:t>
            </a:r>
          </a:p>
          <a:p>
            <a:pPr lvl="1"/>
            <a:endParaRPr lang="fr-FR" sz="2000" dirty="0" smtClean="0"/>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spcBef>
                <a:spcPts val="0"/>
              </a:spcBef>
            </a:pPr>
            <a:r>
              <a:rPr lang="fr-FR" sz="1800" dirty="0" smtClean="0">
                <a:solidFill>
                  <a:schemeClr val="bg1">
                    <a:lumMod val="75000"/>
                  </a:schemeClr>
                </a:solidFill>
              </a:rPr>
              <a:t>Identifier </a:t>
            </a:r>
            <a:r>
              <a:rPr lang="fr-FR" sz="1800" dirty="0">
                <a:solidFill>
                  <a:schemeClr val="bg1">
                    <a:lumMod val="75000"/>
                  </a:schemeClr>
                </a:solidFill>
              </a:rPr>
              <a:t>qui sera le propriétaire du titre </a:t>
            </a:r>
            <a:endParaRPr lang="fr-FR" sz="1800" dirty="0" smtClean="0">
              <a:solidFill>
                <a:schemeClr val="bg1">
                  <a:lumMod val="75000"/>
                </a:schemeClr>
              </a:solidFill>
            </a:endParaRPr>
          </a:p>
          <a:p>
            <a:pPr lvl="2"/>
            <a:endParaRPr lang="fr-FR" sz="2000" dirty="0" smtClean="0">
              <a:solidFill>
                <a:schemeClr val="bg1">
                  <a:lumMod val="75000"/>
                </a:schemeClr>
              </a:solidFill>
            </a:endParaRPr>
          </a:p>
          <a:p>
            <a:pPr lvl="2"/>
            <a:r>
              <a:rPr lang="fr-FR" sz="2000" b="1" dirty="0">
                <a:solidFill>
                  <a:srgbClr val="002060"/>
                </a:solidFill>
              </a:rPr>
              <a:t>Le titre est protégé par le droit d’auteur, s’il est original</a:t>
            </a:r>
          </a:p>
          <a:p>
            <a:pPr marL="0" indent="0">
              <a:buNone/>
            </a:pPr>
            <a:endParaRPr lang="fr-FR" sz="2000" dirty="0">
              <a:solidFill>
                <a:srgbClr val="002060"/>
              </a:solidFill>
            </a:endParaRPr>
          </a:p>
          <a:p>
            <a:pPr marL="0" indent="0">
              <a:buNone/>
            </a:pPr>
            <a:r>
              <a:rPr lang="fr-FR" sz="2000" dirty="0" smtClean="0">
                <a:solidFill>
                  <a:srgbClr val="002060"/>
                </a:solidFill>
              </a:rPr>
              <a:t>Si </a:t>
            </a:r>
            <a:r>
              <a:rPr lang="fr-FR" sz="2000" dirty="0">
                <a:solidFill>
                  <a:srgbClr val="002060"/>
                </a:solidFill>
              </a:rPr>
              <a:t>le recours au seul droit d’auteur est envisagé en vue de protéger le titre, il est utile d’établir la preuve de la date de création du titre, en cas de litige vis-à-vis d’un autre périodique. La preuve de cette création peut être constituée de différentes façons : une enveloppe </a:t>
            </a:r>
            <a:r>
              <a:rPr lang="fr-FR" sz="2000" dirty="0" err="1">
                <a:solidFill>
                  <a:srgbClr val="002060"/>
                </a:solidFill>
              </a:rPr>
              <a:t>Soleau</a:t>
            </a:r>
            <a:r>
              <a:rPr lang="fr-FR" sz="2000" dirty="0">
                <a:solidFill>
                  <a:srgbClr val="002060"/>
                </a:solidFill>
              </a:rPr>
              <a:t> à l’INPI</a:t>
            </a:r>
          </a:p>
          <a:p>
            <a:pPr lvl="2"/>
            <a:endParaRPr lang="fr-FR" sz="2000" dirty="0">
              <a:solidFill>
                <a:srgbClr val="002060"/>
              </a:solidFill>
            </a:endParaRPr>
          </a:p>
          <a:p>
            <a:pPr lvl="2"/>
            <a:endParaRPr lang="fr-FR" sz="2000" dirty="0" smtClean="0"/>
          </a:p>
          <a:p>
            <a:pPr lvl="2"/>
            <a:endParaRPr lang="fr-FR" sz="2000" dirty="0"/>
          </a:p>
        </p:txBody>
      </p:sp>
    </p:spTree>
    <p:extLst>
      <p:ext uri="{BB962C8B-B14F-4D97-AF65-F5344CB8AC3E}">
        <p14:creationId xmlns:p14="http://schemas.microsoft.com/office/powerpoint/2010/main" val="54149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6" name="Espace réservé du contenu 2"/>
          <p:cNvSpPr txBox="1">
            <a:spLocks/>
          </p:cNvSpPr>
          <p:nvPr/>
        </p:nvSpPr>
        <p:spPr bwMode="auto">
          <a:xfrm>
            <a:off x="899592" y="1340768"/>
            <a:ext cx="741682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1800" b="1" dirty="0" smtClean="0">
                <a:solidFill>
                  <a:schemeClr val="bg1">
                    <a:lumMod val="75000"/>
                  </a:schemeClr>
                </a:solidFill>
              </a:rPr>
              <a:t>Disponibilité et propriété du titre</a:t>
            </a:r>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spcBef>
                <a:spcPts val="0"/>
              </a:spcBef>
            </a:pPr>
            <a:r>
              <a:rPr lang="fr-FR" sz="1800" dirty="0" smtClean="0">
                <a:solidFill>
                  <a:schemeClr val="bg1">
                    <a:lumMod val="75000"/>
                  </a:schemeClr>
                </a:solidFill>
              </a:rPr>
              <a:t>Identifier qui sera le propriétaire du titre </a:t>
            </a:r>
          </a:p>
          <a:p>
            <a:pPr lvl="2">
              <a:spcBef>
                <a:spcPts val="0"/>
              </a:spcBef>
            </a:pPr>
            <a:r>
              <a:rPr lang="fr-FR" sz="1800" dirty="0">
                <a:solidFill>
                  <a:schemeClr val="bg1">
                    <a:lumMod val="75000"/>
                  </a:schemeClr>
                </a:solidFill>
              </a:rPr>
              <a:t>Le titre est protégé par le droit d’auteur, s’il est </a:t>
            </a:r>
            <a:r>
              <a:rPr lang="fr-FR" sz="1800" dirty="0" smtClean="0">
                <a:solidFill>
                  <a:schemeClr val="bg1">
                    <a:lumMod val="75000"/>
                  </a:schemeClr>
                </a:solidFill>
              </a:rPr>
              <a:t>original</a:t>
            </a:r>
          </a:p>
          <a:p>
            <a:pPr lvl="2"/>
            <a:endParaRPr lang="fr-FR" sz="1800" dirty="0" smtClean="0">
              <a:solidFill>
                <a:schemeClr val="bg1">
                  <a:lumMod val="75000"/>
                </a:schemeClr>
              </a:solidFill>
            </a:endParaRPr>
          </a:p>
          <a:p>
            <a:pPr>
              <a:spcBef>
                <a:spcPts val="0"/>
              </a:spcBef>
            </a:pPr>
            <a:r>
              <a:rPr lang="fr-FR" sz="2200" b="1" dirty="0" smtClean="0">
                <a:solidFill>
                  <a:srgbClr val="C00000"/>
                </a:solidFill>
              </a:rPr>
              <a:t>ISSN</a:t>
            </a:r>
            <a:endParaRPr lang="fr-FR" sz="2000" dirty="0" smtClean="0">
              <a:solidFill>
                <a:srgbClr val="C00000"/>
              </a:solidFill>
            </a:endParaRPr>
          </a:p>
          <a:p>
            <a:pPr lvl="1"/>
            <a:r>
              <a:rPr lang="fr-FR" sz="2000" b="1" dirty="0" smtClean="0">
                <a:solidFill>
                  <a:srgbClr val="002060"/>
                </a:solidFill>
              </a:rPr>
              <a:t>Pour </a:t>
            </a:r>
            <a:r>
              <a:rPr lang="fr-FR" sz="2000" b="1" dirty="0">
                <a:solidFill>
                  <a:srgbClr val="002060"/>
                </a:solidFill>
              </a:rPr>
              <a:t>une revue sous forme </a:t>
            </a:r>
            <a:r>
              <a:rPr lang="fr-FR" sz="2000" b="1" dirty="0" smtClean="0">
                <a:solidFill>
                  <a:srgbClr val="002060"/>
                </a:solidFill>
              </a:rPr>
              <a:t>imprimée </a:t>
            </a:r>
            <a:r>
              <a:rPr lang="fr-FR" sz="2000" dirty="0" smtClean="0">
                <a:solidFill>
                  <a:srgbClr val="002060"/>
                </a:solidFill>
              </a:rPr>
              <a:t>: joindre </a:t>
            </a:r>
            <a:r>
              <a:rPr lang="fr-FR" sz="2000" dirty="0">
                <a:solidFill>
                  <a:srgbClr val="002060"/>
                </a:solidFill>
              </a:rPr>
              <a:t>le formulaire de demande d’ISSN lors du dépôt légal de ce premier </a:t>
            </a:r>
            <a:r>
              <a:rPr lang="fr-FR" sz="2000" dirty="0" smtClean="0">
                <a:solidFill>
                  <a:srgbClr val="002060"/>
                </a:solidFill>
              </a:rPr>
              <a:t>numéro</a:t>
            </a:r>
            <a:endParaRPr lang="fr-FR" sz="2000" dirty="0">
              <a:solidFill>
                <a:srgbClr val="002060"/>
              </a:solidFill>
            </a:endParaRPr>
          </a:p>
          <a:p>
            <a:pPr lvl="1"/>
            <a:r>
              <a:rPr lang="fr-FR" sz="2000" b="1" dirty="0">
                <a:solidFill>
                  <a:srgbClr val="002060"/>
                </a:solidFill>
              </a:rPr>
              <a:t>Pour une revue exclusivement en </a:t>
            </a:r>
            <a:r>
              <a:rPr lang="fr-FR" sz="2000" b="1" dirty="0" smtClean="0">
                <a:solidFill>
                  <a:srgbClr val="002060"/>
                </a:solidFill>
              </a:rPr>
              <a:t>ligne </a:t>
            </a:r>
            <a:r>
              <a:rPr lang="fr-FR" sz="2000" dirty="0" smtClean="0">
                <a:solidFill>
                  <a:srgbClr val="002060"/>
                </a:solidFill>
              </a:rPr>
              <a:t>: </a:t>
            </a:r>
            <a:r>
              <a:rPr lang="fr-FR" sz="2000" dirty="0">
                <a:solidFill>
                  <a:srgbClr val="002060"/>
                </a:solidFill>
              </a:rPr>
              <a:t>demande d’ISSN en ligne auprès de la BNF </a:t>
            </a:r>
            <a:r>
              <a:rPr lang="fr-FR" sz="2000" dirty="0" smtClean="0">
                <a:solidFill>
                  <a:srgbClr val="002060"/>
                </a:solidFill>
              </a:rPr>
              <a:t>– la plateforme peut s’en charger</a:t>
            </a:r>
            <a:endParaRPr lang="fr-FR" sz="2000" dirty="0">
              <a:solidFill>
                <a:srgbClr val="002060"/>
              </a:solidFill>
            </a:endParaRPr>
          </a:p>
          <a:p>
            <a:pPr lvl="2"/>
            <a:endParaRPr lang="fr-FR" sz="2000" dirty="0" smtClean="0">
              <a:solidFill>
                <a:schemeClr val="bg1">
                  <a:lumMod val="75000"/>
                </a:schemeClr>
              </a:solidFill>
            </a:endParaRPr>
          </a:p>
          <a:p>
            <a:pPr lvl="2"/>
            <a:endParaRPr lang="fr-FR" sz="2000" dirty="0" smtClean="0">
              <a:solidFill>
                <a:schemeClr val="bg1">
                  <a:lumMod val="75000"/>
                </a:schemeClr>
              </a:solidFill>
            </a:endParaRPr>
          </a:p>
          <a:p>
            <a:pPr lvl="2"/>
            <a:endParaRPr lang="fr-FR" sz="2000" dirty="0"/>
          </a:p>
          <a:p>
            <a:pPr lvl="2"/>
            <a:endParaRPr lang="fr-FR" sz="2000" dirty="0" smtClean="0"/>
          </a:p>
          <a:p>
            <a:pPr lvl="2"/>
            <a:endParaRPr lang="fr-FR" sz="2000" dirty="0"/>
          </a:p>
        </p:txBody>
      </p:sp>
    </p:spTree>
    <p:extLst>
      <p:ext uri="{BB962C8B-B14F-4D97-AF65-F5344CB8AC3E}">
        <p14:creationId xmlns:p14="http://schemas.microsoft.com/office/powerpoint/2010/main" val="24682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9" end="9"/>
                                            </p:txEl>
                                          </p:spTgt>
                                        </p:tgtEl>
                                        <p:attrNameLst>
                                          <p:attrName>style.visibility</p:attrName>
                                        </p:attrNameLst>
                                      </p:cBhvr>
                                      <p:to>
                                        <p:strVal val="visible"/>
                                      </p:to>
                                    </p:set>
                                    <p:animEffect transition="in" filter="fade">
                                      <p:cBhvr>
                                        <p:cTn id="10" dur="500"/>
                                        <p:tgtEl>
                                          <p:spTgt spid="6">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Effect transition="in" filter="fade">
                                      <p:cBhvr>
                                        <p:cTn id="1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t>Première étape identification </a:t>
            </a:r>
            <a:r>
              <a:rPr lang="fr-FR" sz="2400" b="1" dirty="0"/>
              <a:t>de la </a:t>
            </a:r>
            <a:r>
              <a:rPr lang="fr-FR" sz="2400" b="1" dirty="0" smtClean="0"/>
              <a:t>revue et obligations légales</a:t>
            </a:r>
            <a:endParaRPr lang="fr-FR" sz="2400" b="1" dirty="0"/>
          </a:p>
        </p:txBody>
      </p:sp>
      <p:sp>
        <p:nvSpPr>
          <p:cNvPr id="6" name="Espace réservé du contenu 2"/>
          <p:cNvSpPr txBox="1">
            <a:spLocks/>
          </p:cNvSpPr>
          <p:nvPr/>
        </p:nvSpPr>
        <p:spPr bwMode="auto">
          <a:xfrm>
            <a:off x="899592" y="1340768"/>
            <a:ext cx="741682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1800" b="1" dirty="0" smtClean="0">
                <a:solidFill>
                  <a:schemeClr val="bg1">
                    <a:lumMod val="75000"/>
                  </a:schemeClr>
                </a:solidFill>
              </a:rPr>
              <a:t>Disponibilité et propriété du titre</a:t>
            </a:r>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spcBef>
                <a:spcPts val="0"/>
              </a:spcBef>
            </a:pPr>
            <a:r>
              <a:rPr lang="fr-FR" sz="1800" dirty="0" smtClean="0">
                <a:solidFill>
                  <a:schemeClr val="bg1">
                    <a:lumMod val="75000"/>
                  </a:schemeClr>
                </a:solidFill>
              </a:rPr>
              <a:t>Identifier </a:t>
            </a:r>
            <a:r>
              <a:rPr lang="fr-FR" sz="1800" dirty="0">
                <a:solidFill>
                  <a:schemeClr val="bg1">
                    <a:lumMod val="75000"/>
                  </a:schemeClr>
                </a:solidFill>
              </a:rPr>
              <a:t>qui sera le propriétaire du titre </a:t>
            </a:r>
            <a:endParaRPr lang="fr-FR" sz="1800" dirty="0" smtClean="0">
              <a:solidFill>
                <a:schemeClr val="bg1">
                  <a:lumMod val="75000"/>
                </a:schemeClr>
              </a:solidFill>
            </a:endParaRPr>
          </a:p>
          <a:p>
            <a:pPr lvl="2">
              <a:spcBef>
                <a:spcPts val="0"/>
              </a:spcBef>
            </a:pPr>
            <a:r>
              <a:rPr lang="fr-FR" sz="1800" dirty="0">
                <a:solidFill>
                  <a:schemeClr val="bg1">
                    <a:lumMod val="75000"/>
                  </a:schemeClr>
                </a:solidFill>
              </a:rPr>
              <a:t>Le titre est protégé par le droit d’auteur, s’il est original</a:t>
            </a:r>
          </a:p>
          <a:p>
            <a:pPr>
              <a:spcBef>
                <a:spcPts val="0"/>
              </a:spcBef>
            </a:pPr>
            <a:r>
              <a:rPr lang="fr-FR" sz="1800" b="1" dirty="0" smtClean="0">
                <a:solidFill>
                  <a:schemeClr val="bg1">
                    <a:lumMod val="75000"/>
                  </a:schemeClr>
                </a:solidFill>
              </a:rPr>
              <a:t>ISSN</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sous forme </a:t>
            </a:r>
            <a:r>
              <a:rPr lang="fr-FR" sz="1800" dirty="0" smtClean="0">
                <a:solidFill>
                  <a:schemeClr val="bg1">
                    <a:lumMod val="75000"/>
                  </a:schemeClr>
                </a:solidFill>
              </a:rPr>
              <a:t>imprimée </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exclusivement en </a:t>
            </a:r>
            <a:r>
              <a:rPr lang="fr-FR" sz="1800" dirty="0" smtClean="0">
                <a:solidFill>
                  <a:schemeClr val="bg1">
                    <a:lumMod val="75000"/>
                  </a:schemeClr>
                </a:solidFill>
              </a:rPr>
              <a:t>ligne</a:t>
            </a:r>
          </a:p>
          <a:p>
            <a:pPr lvl="1"/>
            <a:endParaRPr lang="fr-FR" sz="1800" dirty="0" smtClean="0">
              <a:solidFill>
                <a:schemeClr val="bg1">
                  <a:lumMod val="75000"/>
                </a:schemeClr>
              </a:solidFill>
            </a:endParaRPr>
          </a:p>
          <a:p>
            <a:r>
              <a:rPr lang="fr-FR" sz="2200" b="1" dirty="0">
                <a:solidFill>
                  <a:srgbClr val="C00000"/>
                </a:solidFill>
              </a:rPr>
              <a:t>Dépôt légal</a:t>
            </a:r>
            <a:endParaRPr lang="fr-FR" sz="2000" dirty="0">
              <a:solidFill>
                <a:srgbClr val="C00000"/>
              </a:solidFill>
            </a:endParaRPr>
          </a:p>
          <a:p>
            <a:pPr lvl="1"/>
            <a:r>
              <a:rPr lang="fr-FR" sz="2000" dirty="0"/>
              <a:t>Dépôt légal d’une </a:t>
            </a:r>
            <a:r>
              <a:rPr lang="fr-FR" sz="2000" b="1" dirty="0"/>
              <a:t>revue sous forme </a:t>
            </a:r>
            <a:r>
              <a:rPr lang="fr-FR" sz="2000" b="1" dirty="0" smtClean="0"/>
              <a:t>imprimée </a:t>
            </a:r>
            <a:r>
              <a:rPr lang="fr-FR" sz="2000" dirty="0" smtClean="0"/>
              <a:t>: la maison d’édition</a:t>
            </a:r>
            <a:endParaRPr lang="fr-FR" sz="2000" dirty="0"/>
          </a:p>
          <a:p>
            <a:pPr lvl="1"/>
            <a:r>
              <a:rPr lang="fr-FR" sz="2000" dirty="0"/>
              <a:t>Dépôt légal d’une </a:t>
            </a:r>
            <a:r>
              <a:rPr lang="fr-FR" sz="2000" b="1" dirty="0"/>
              <a:t>revue exclusivement en </a:t>
            </a:r>
            <a:r>
              <a:rPr lang="fr-FR" sz="2000" b="1" dirty="0" smtClean="0"/>
              <a:t>ligne </a:t>
            </a:r>
            <a:r>
              <a:rPr lang="fr-FR" sz="2000" dirty="0" smtClean="0"/>
              <a:t>: la BNF sélection</a:t>
            </a:r>
            <a:endParaRPr lang="fr-FR" sz="2000" dirty="0"/>
          </a:p>
          <a:p>
            <a:pPr lvl="1"/>
            <a:endParaRPr lang="fr-FR" sz="2000" dirty="0">
              <a:solidFill>
                <a:schemeClr val="bg1">
                  <a:lumMod val="75000"/>
                </a:schemeClr>
              </a:solidFill>
            </a:endParaRPr>
          </a:p>
          <a:p>
            <a:pPr lvl="2"/>
            <a:endParaRPr lang="fr-FR" sz="2000" dirty="0" smtClean="0">
              <a:solidFill>
                <a:schemeClr val="bg1">
                  <a:lumMod val="75000"/>
                </a:schemeClr>
              </a:solidFill>
            </a:endParaRPr>
          </a:p>
          <a:p>
            <a:pPr lvl="2"/>
            <a:endParaRPr lang="fr-FR" sz="2000" dirty="0" smtClean="0">
              <a:solidFill>
                <a:schemeClr val="bg1">
                  <a:lumMod val="75000"/>
                </a:schemeClr>
              </a:solidFill>
            </a:endParaRPr>
          </a:p>
          <a:p>
            <a:pPr lvl="2"/>
            <a:endParaRPr lang="fr-FR" sz="2000" dirty="0"/>
          </a:p>
          <a:p>
            <a:pPr lvl="2"/>
            <a:endParaRPr lang="fr-FR" sz="2000" dirty="0" smtClean="0"/>
          </a:p>
          <a:p>
            <a:pPr lvl="2"/>
            <a:endParaRPr lang="fr-FR" sz="2000" dirty="0"/>
          </a:p>
        </p:txBody>
      </p:sp>
    </p:spTree>
    <p:extLst>
      <p:ext uri="{BB962C8B-B14F-4D97-AF65-F5344CB8AC3E}">
        <p14:creationId xmlns:p14="http://schemas.microsoft.com/office/powerpoint/2010/main" val="25353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animEffect transition="in" filter="fade">
                                      <p:cBhvr>
                                        <p:cTn id="7" dur="500"/>
                                        <p:tgtEl>
                                          <p:spTgt spid="6">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2" end="12"/>
                                            </p:txEl>
                                          </p:spTgt>
                                        </p:tgtEl>
                                        <p:attrNameLst>
                                          <p:attrName>style.visibility</p:attrName>
                                        </p:attrNameLst>
                                      </p:cBhvr>
                                      <p:to>
                                        <p:strVal val="visible"/>
                                      </p:to>
                                    </p:set>
                                    <p:animEffect transition="in" filter="fade">
                                      <p:cBhvr>
                                        <p:cTn id="10" dur="500"/>
                                        <p:tgtEl>
                                          <p:spTgt spid="6">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3" end="13"/>
                                            </p:txEl>
                                          </p:spTgt>
                                        </p:tgtEl>
                                        <p:attrNameLst>
                                          <p:attrName>style.visibility</p:attrName>
                                        </p:attrNameLst>
                                      </p:cBhvr>
                                      <p:to>
                                        <p:strVal val="visible"/>
                                      </p:to>
                                    </p:set>
                                    <p:animEffect transition="in" filter="fade">
                                      <p:cBhvr>
                                        <p:cTn id="1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t>Première étape identification </a:t>
            </a:r>
            <a:r>
              <a:rPr lang="fr-FR" sz="2400" b="1" dirty="0"/>
              <a:t>de la </a:t>
            </a:r>
            <a:r>
              <a:rPr lang="fr-FR" sz="2400" b="1" dirty="0" smtClean="0"/>
              <a:t>revue et obligations légales</a:t>
            </a:r>
            <a:endParaRPr lang="fr-FR" sz="2400" b="1" dirty="0"/>
          </a:p>
        </p:txBody>
      </p:sp>
      <p:sp>
        <p:nvSpPr>
          <p:cNvPr id="6" name="Espace réservé du contenu 2"/>
          <p:cNvSpPr txBox="1">
            <a:spLocks/>
          </p:cNvSpPr>
          <p:nvPr/>
        </p:nvSpPr>
        <p:spPr bwMode="auto">
          <a:xfrm>
            <a:off x="899592" y="1340768"/>
            <a:ext cx="741682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1800" b="1" dirty="0" smtClean="0">
                <a:solidFill>
                  <a:schemeClr val="bg1">
                    <a:lumMod val="75000"/>
                  </a:schemeClr>
                </a:solidFill>
              </a:rPr>
              <a:t>Disponibilité et propriété du titre</a:t>
            </a:r>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spcBef>
                <a:spcPts val="0"/>
              </a:spcBef>
            </a:pPr>
            <a:r>
              <a:rPr lang="fr-FR" sz="1800" dirty="0" smtClean="0">
                <a:solidFill>
                  <a:schemeClr val="bg1">
                    <a:lumMod val="75000"/>
                  </a:schemeClr>
                </a:solidFill>
              </a:rPr>
              <a:t>Identifier </a:t>
            </a:r>
            <a:r>
              <a:rPr lang="fr-FR" sz="1800" dirty="0">
                <a:solidFill>
                  <a:schemeClr val="bg1">
                    <a:lumMod val="75000"/>
                  </a:schemeClr>
                </a:solidFill>
              </a:rPr>
              <a:t>qui sera le propriétaire du </a:t>
            </a:r>
            <a:r>
              <a:rPr lang="fr-FR" sz="1800" dirty="0" smtClean="0">
                <a:solidFill>
                  <a:schemeClr val="bg1">
                    <a:lumMod val="75000"/>
                  </a:schemeClr>
                </a:solidFill>
              </a:rPr>
              <a:t>titre</a:t>
            </a:r>
          </a:p>
          <a:p>
            <a:pPr lvl="2">
              <a:spcBef>
                <a:spcPts val="0"/>
              </a:spcBef>
            </a:pPr>
            <a:r>
              <a:rPr lang="fr-FR" sz="1800" dirty="0">
                <a:solidFill>
                  <a:schemeClr val="bg1">
                    <a:lumMod val="75000"/>
                  </a:schemeClr>
                </a:solidFill>
              </a:rPr>
              <a:t>Le titre est protégé par le droit d’auteur, s’il est original</a:t>
            </a:r>
          </a:p>
          <a:p>
            <a:pPr>
              <a:spcBef>
                <a:spcPts val="0"/>
              </a:spcBef>
            </a:pPr>
            <a:r>
              <a:rPr lang="fr-FR" sz="1800" b="1" dirty="0" smtClean="0">
                <a:solidFill>
                  <a:schemeClr val="bg1">
                    <a:lumMod val="75000"/>
                  </a:schemeClr>
                </a:solidFill>
              </a:rPr>
              <a:t>ISSN</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sous forme </a:t>
            </a:r>
            <a:r>
              <a:rPr lang="fr-FR" sz="1800" dirty="0" smtClean="0">
                <a:solidFill>
                  <a:schemeClr val="bg1">
                    <a:lumMod val="75000"/>
                  </a:schemeClr>
                </a:solidFill>
              </a:rPr>
              <a:t>imprimée </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exclusivement en </a:t>
            </a:r>
            <a:r>
              <a:rPr lang="fr-FR" sz="1800" dirty="0" smtClean="0">
                <a:solidFill>
                  <a:schemeClr val="bg1">
                    <a:lumMod val="75000"/>
                  </a:schemeClr>
                </a:solidFill>
              </a:rPr>
              <a:t>ligne</a:t>
            </a:r>
          </a:p>
          <a:p>
            <a:pPr>
              <a:spcBef>
                <a:spcPts val="0"/>
              </a:spcBef>
            </a:pPr>
            <a:r>
              <a:rPr lang="fr-FR" sz="1800" b="1" dirty="0" smtClean="0">
                <a:solidFill>
                  <a:schemeClr val="bg1">
                    <a:lumMod val="75000"/>
                  </a:schemeClr>
                </a:solidFill>
              </a:rPr>
              <a:t>Dépôt </a:t>
            </a:r>
            <a:r>
              <a:rPr lang="fr-FR" sz="1800" b="1" dirty="0">
                <a:solidFill>
                  <a:schemeClr val="bg1">
                    <a:lumMod val="75000"/>
                  </a:schemeClr>
                </a:solidFill>
              </a:rPr>
              <a:t>légal</a:t>
            </a:r>
            <a:endParaRPr lang="fr-FR" sz="1800" dirty="0">
              <a:solidFill>
                <a:schemeClr val="bg1">
                  <a:lumMod val="75000"/>
                </a:schemeClr>
              </a:solidFill>
            </a:endParaRPr>
          </a:p>
          <a:p>
            <a:pPr lvl="1">
              <a:spcBef>
                <a:spcPts val="0"/>
              </a:spcBef>
            </a:pPr>
            <a:r>
              <a:rPr lang="fr-FR" sz="1800" dirty="0">
                <a:solidFill>
                  <a:schemeClr val="bg1">
                    <a:lumMod val="75000"/>
                  </a:schemeClr>
                </a:solidFill>
              </a:rPr>
              <a:t>Dépôt légal d’une revue sous forme </a:t>
            </a:r>
            <a:r>
              <a:rPr lang="fr-FR" sz="1800" dirty="0" smtClean="0">
                <a:solidFill>
                  <a:schemeClr val="bg1">
                    <a:lumMod val="75000"/>
                  </a:schemeClr>
                </a:solidFill>
              </a:rPr>
              <a:t>imprimée</a:t>
            </a:r>
            <a:endParaRPr lang="fr-FR" sz="1800" dirty="0">
              <a:solidFill>
                <a:schemeClr val="bg1">
                  <a:lumMod val="75000"/>
                </a:schemeClr>
              </a:solidFill>
            </a:endParaRPr>
          </a:p>
          <a:p>
            <a:pPr lvl="1">
              <a:spcBef>
                <a:spcPts val="0"/>
              </a:spcBef>
            </a:pPr>
            <a:r>
              <a:rPr lang="fr-FR" sz="1800" dirty="0">
                <a:solidFill>
                  <a:schemeClr val="bg1">
                    <a:lumMod val="75000"/>
                  </a:schemeClr>
                </a:solidFill>
              </a:rPr>
              <a:t>Dépôt légal d’une revue exclusivement en </a:t>
            </a:r>
            <a:r>
              <a:rPr lang="fr-FR" sz="1800" dirty="0" smtClean="0">
                <a:solidFill>
                  <a:schemeClr val="bg1">
                    <a:lumMod val="75000"/>
                  </a:schemeClr>
                </a:solidFill>
              </a:rPr>
              <a:t>ligne</a:t>
            </a:r>
          </a:p>
          <a:p>
            <a:pPr lvl="1">
              <a:spcBef>
                <a:spcPts val="0"/>
              </a:spcBef>
            </a:pPr>
            <a:endParaRPr lang="fr-FR" sz="1800" dirty="0" smtClean="0">
              <a:solidFill>
                <a:schemeClr val="bg1">
                  <a:lumMod val="75000"/>
                </a:schemeClr>
              </a:solidFill>
            </a:endParaRPr>
          </a:p>
          <a:p>
            <a:r>
              <a:rPr lang="fr-FR" sz="2200" b="1" dirty="0">
                <a:solidFill>
                  <a:srgbClr val="C00000"/>
                </a:solidFill>
              </a:rPr>
              <a:t>Directeur de publication</a:t>
            </a:r>
            <a:endParaRPr lang="fr-FR" sz="2200" dirty="0">
              <a:solidFill>
                <a:srgbClr val="C00000"/>
              </a:solidFill>
            </a:endParaRPr>
          </a:p>
          <a:p>
            <a:pPr lvl="1"/>
            <a:endParaRPr lang="fr-FR" sz="2000" dirty="0">
              <a:solidFill>
                <a:schemeClr val="bg1">
                  <a:lumMod val="75000"/>
                </a:schemeClr>
              </a:solidFill>
            </a:endParaRPr>
          </a:p>
          <a:p>
            <a:pPr lvl="1"/>
            <a:endParaRPr lang="fr-FR" sz="2000" dirty="0">
              <a:solidFill>
                <a:schemeClr val="bg1">
                  <a:lumMod val="75000"/>
                </a:schemeClr>
              </a:solidFill>
            </a:endParaRPr>
          </a:p>
          <a:p>
            <a:pPr lvl="2"/>
            <a:endParaRPr lang="fr-FR" sz="2000" dirty="0" smtClean="0">
              <a:solidFill>
                <a:schemeClr val="bg1">
                  <a:lumMod val="75000"/>
                </a:schemeClr>
              </a:solidFill>
            </a:endParaRPr>
          </a:p>
          <a:p>
            <a:pPr lvl="2"/>
            <a:endParaRPr lang="fr-FR" sz="2000" dirty="0" smtClean="0">
              <a:solidFill>
                <a:schemeClr val="bg1">
                  <a:lumMod val="75000"/>
                </a:schemeClr>
              </a:solidFill>
            </a:endParaRPr>
          </a:p>
          <a:p>
            <a:pPr lvl="2"/>
            <a:endParaRPr lang="fr-FR" sz="2000" dirty="0"/>
          </a:p>
          <a:p>
            <a:pPr lvl="2"/>
            <a:endParaRPr lang="fr-FR" sz="2000" dirty="0" smtClean="0"/>
          </a:p>
          <a:p>
            <a:pPr lvl="2"/>
            <a:endParaRPr lang="fr-FR" sz="2000" dirty="0"/>
          </a:p>
        </p:txBody>
      </p:sp>
    </p:spTree>
    <p:extLst>
      <p:ext uri="{BB962C8B-B14F-4D97-AF65-F5344CB8AC3E}">
        <p14:creationId xmlns:p14="http://schemas.microsoft.com/office/powerpoint/2010/main" val="3218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animEffect transition="in" filter="fade">
                                      <p:cBhvr>
                                        <p:cTn id="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60648"/>
            <a:ext cx="5904656" cy="922114"/>
          </a:xfrm>
        </p:spPr>
        <p:txBody>
          <a:bodyPr/>
          <a:lstStyle/>
          <a:p>
            <a:r>
              <a:rPr lang="fr-FR" sz="2400" b="1" dirty="0">
                <a:solidFill>
                  <a:srgbClr val="C00000"/>
                </a:solidFill>
              </a:rPr>
              <a:t>Directeur de </a:t>
            </a:r>
            <a:r>
              <a:rPr lang="fr-FR" sz="2400" b="1" dirty="0" smtClean="0">
                <a:solidFill>
                  <a:srgbClr val="C00000"/>
                </a:solidFill>
              </a:rPr>
              <a:t>publication</a:t>
            </a:r>
            <a:endParaRPr lang="fr-FR" sz="2400" b="1" dirty="0">
              <a:solidFill>
                <a:srgbClr val="C00000"/>
              </a:solidFill>
            </a:endParaRPr>
          </a:p>
        </p:txBody>
      </p:sp>
      <p:sp>
        <p:nvSpPr>
          <p:cNvPr id="3" name="Espace réservé du contenu 2"/>
          <p:cNvSpPr>
            <a:spLocks noGrp="1"/>
          </p:cNvSpPr>
          <p:nvPr>
            <p:ph idx="1"/>
          </p:nvPr>
        </p:nvSpPr>
        <p:spPr>
          <a:xfrm>
            <a:off x="755576" y="1412776"/>
            <a:ext cx="7416824" cy="5112568"/>
          </a:xfrm>
        </p:spPr>
        <p:txBody>
          <a:bodyPr/>
          <a:lstStyle/>
          <a:p>
            <a:pPr marL="0" indent="0" algn="ctr">
              <a:buNone/>
            </a:pPr>
            <a:r>
              <a:rPr lang="fr-FR" sz="2000" b="1" dirty="0" smtClean="0">
                <a:solidFill>
                  <a:srgbClr val="002060"/>
                </a:solidFill>
              </a:rPr>
              <a:t>Est </a:t>
            </a:r>
            <a:r>
              <a:rPr lang="fr-FR" sz="2000" b="1" dirty="0">
                <a:solidFill>
                  <a:srgbClr val="002060"/>
                </a:solidFill>
              </a:rPr>
              <a:t>à désigner comme directeur de la publication la personne </a:t>
            </a:r>
            <a:r>
              <a:rPr lang="fr-FR" sz="2000" b="1" dirty="0" smtClean="0">
                <a:solidFill>
                  <a:srgbClr val="002060"/>
                </a:solidFill>
              </a:rPr>
              <a:t>physique qui </a:t>
            </a:r>
            <a:r>
              <a:rPr lang="fr-FR" sz="2000" b="1" dirty="0">
                <a:solidFill>
                  <a:srgbClr val="002060"/>
                </a:solidFill>
              </a:rPr>
              <a:t>est le représentant légal de la personne morale publiant la </a:t>
            </a:r>
            <a:r>
              <a:rPr lang="fr-FR" sz="2000" b="1" dirty="0" smtClean="0">
                <a:solidFill>
                  <a:srgbClr val="002060"/>
                </a:solidFill>
              </a:rPr>
              <a:t>revue</a:t>
            </a:r>
            <a:endParaRPr lang="fr-FR" sz="2000" dirty="0" smtClean="0">
              <a:solidFill>
                <a:srgbClr val="002060"/>
              </a:solidFill>
            </a:endParaRPr>
          </a:p>
          <a:p>
            <a:endParaRPr lang="fr-FR" sz="2000" dirty="0">
              <a:solidFill>
                <a:srgbClr val="002060"/>
              </a:solidFill>
            </a:endParaRPr>
          </a:p>
          <a:p>
            <a:pPr lvl="1"/>
            <a:r>
              <a:rPr lang="fr-FR" sz="1800" dirty="0">
                <a:solidFill>
                  <a:srgbClr val="002060"/>
                </a:solidFill>
              </a:rPr>
              <a:t>Si la revue est publiée par un </a:t>
            </a:r>
            <a:r>
              <a:rPr lang="fr-FR" sz="1800" i="1" dirty="0">
                <a:solidFill>
                  <a:srgbClr val="002060"/>
                </a:solidFill>
              </a:rPr>
              <a:t>éditeur public</a:t>
            </a:r>
            <a:r>
              <a:rPr lang="fr-FR" sz="1800" dirty="0">
                <a:solidFill>
                  <a:srgbClr val="002060"/>
                </a:solidFill>
              </a:rPr>
              <a:t>, c’est le représentant légal de la tutelle de cette structure d’édition </a:t>
            </a:r>
            <a:r>
              <a:rPr lang="fr-FR" sz="1800" dirty="0" smtClean="0">
                <a:solidFill>
                  <a:srgbClr val="002060"/>
                </a:solidFill>
              </a:rPr>
              <a:t> :</a:t>
            </a:r>
          </a:p>
          <a:p>
            <a:pPr lvl="2"/>
            <a:r>
              <a:rPr lang="fr-FR" sz="1600" dirty="0" smtClean="0">
                <a:solidFill>
                  <a:srgbClr val="002060"/>
                </a:solidFill>
              </a:rPr>
              <a:t>le/la </a:t>
            </a:r>
            <a:r>
              <a:rPr lang="fr-FR" sz="1600" dirty="0">
                <a:solidFill>
                  <a:srgbClr val="002060"/>
                </a:solidFill>
              </a:rPr>
              <a:t>président(e) de l'Université, </a:t>
            </a:r>
            <a:r>
              <a:rPr lang="fr-FR" sz="1600" dirty="0" smtClean="0">
                <a:solidFill>
                  <a:srgbClr val="002060"/>
                </a:solidFill>
              </a:rPr>
              <a:t>ou</a:t>
            </a:r>
          </a:p>
          <a:p>
            <a:pPr lvl="2"/>
            <a:r>
              <a:rPr lang="fr-FR" sz="1600" dirty="0">
                <a:solidFill>
                  <a:srgbClr val="002060"/>
                </a:solidFill>
              </a:rPr>
              <a:t>le/la président(e) de l'établissement de recherche.</a:t>
            </a:r>
          </a:p>
          <a:p>
            <a:pPr lvl="1"/>
            <a:r>
              <a:rPr lang="fr-FR" sz="1800" dirty="0">
                <a:solidFill>
                  <a:srgbClr val="002060"/>
                </a:solidFill>
              </a:rPr>
              <a:t>Si la revue est publiée par un éditeur privé, c’est le représentant légal de cette maison d’édition </a:t>
            </a:r>
            <a:r>
              <a:rPr lang="fr-FR" sz="1800" dirty="0" smtClean="0">
                <a:solidFill>
                  <a:srgbClr val="002060"/>
                </a:solidFill>
              </a:rPr>
              <a:t> </a:t>
            </a:r>
            <a:r>
              <a:rPr lang="fr-FR" sz="1800" dirty="0">
                <a:solidFill>
                  <a:srgbClr val="002060"/>
                </a:solidFill>
              </a:rPr>
              <a:t>:</a:t>
            </a:r>
          </a:p>
          <a:p>
            <a:pPr lvl="2"/>
            <a:r>
              <a:rPr lang="fr-FR" sz="1600" dirty="0">
                <a:solidFill>
                  <a:srgbClr val="002060"/>
                </a:solidFill>
              </a:rPr>
              <a:t>- le/la président(e) de l'association de loi 1901 déclarée en préfecture, ou</a:t>
            </a:r>
          </a:p>
          <a:p>
            <a:pPr lvl="2"/>
            <a:r>
              <a:rPr lang="fr-FR" sz="1600" dirty="0">
                <a:solidFill>
                  <a:srgbClr val="002060"/>
                </a:solidFill>
              </a:rPr>
              <a:t>- le gérant de la SARL, ou</a:t>
            </a:r>
          </a:p>
          <a:p>
            <a:pPr lvl="2"/>
            <a:r>
              <a:rPr lang="fr-FR" sz="1600" dirty="0">
                <a:solidFill>
                  <a:srgbClr val="002060"/>
                </a:solidFill>
              </a:rPr>
              <a:t>- le président de la SAS...</a:t>
            </a:r>
          </a:p>
          <a:p>
            <a:pPr lvl="1"/>
            <a:r>
              <a:rPr lang="fr-FR" sz="1800" dirty="0">
                <a:solidFill>
                  <a:srgbClr val="002060"/>
                </a:solidFill>
              </a:rPr>
              <a:t>Si la revue est publiée au sein d’un laboratoire sans éditeur commercial, le directeur de la publication est le représentant légal de la personne morale tutelle du </a:t>
            </a:r>
            <a:r>
              <a:rPr lang="fr-FR" sz="1800" dirty="0" smtClean="0">
                <a:solidFill>
                  <a:srgbClr val="002060"/>
                </a:solidFill>
              </a:rPr>
              <a:t>laboratoire</a:t>
            </a:r>
            <a:endParaRPr lang="fr-FR" sz="1800" dirty="0">
              <a:solidFill>
                <a:srgbClr val="002060"/>
              </a:solidFill>
            </a:endParaRPr>
          </a:p>
        </p:txBody>
      </p:sp>
    </p:spTree>
    <p:extLst>
      <p:ext uri="{BB962C8B-B14F-4D97-AF65-F5344CB8AC3E}">
        <p14:creationId xmlns:p14="http://schemas.microsoft.com/office/powerpoint/2010/main" val="27129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76872"/>
            <a:ext cx="8229600" cy="4464496"/>
          </a:xfrm>
        </p:spPr>
        <p:txBody>
          <a:bodyPr/>
          <a:lstStyle/>
          <a:p>
            <a:pPr marL="0" indent="0">
              <a:buNone/>
            </a:pPr>
            <a:r>
              <a:rPr lang="fr-FR" sz="1800" dirty="0"/>
              <a:t>Composé de membres de BSN 7, de l’Association des éditeurs de la recherche </a:t>
            </a:r>
            <a:r>
              <a:rPr lang="fr-FR" sz="1800" dirty="0" smtClean="0"/>
              <a:t>et de </a:t>
            </a:r>
            <a:r>
              <a:rPr lang="fr-FR" sz="1800" dirty="0"/>
              <a:t>l’enseignement supérieur (AEDRES) et du réseau </a:t>
            </a:r>
            <a:r>
              <a:rPr lang="fr-FR" sz="1800" dirty="0" err="1"/>
              <a:t>Médici</a:t>
            </a:r>
            <a:r>
              <a:rPr lang="fr-FR" sz="1800" dirty="0"/>
              <a:t> (Cécile </a:t>
            </a:r>
            <a:r>
              <a:rPr lang="fr-FR" sz="1800" dirty="0" smtClean="0"/>
              <a:t>Beauchamps, Céline </a:t>
            </a:r>
            <a:r>
              <a:rPr lang="fr-FR" sz="1800" dirty="0"/>
              <a:t>Barthonnat, Odile Contat, Denise Pierrot et Céline </a:t>
            </a:r>
            <a:r>
              <a:rPr lang="fr-FR" sz="1800" dirty="0" smtClean="0"/>
              <a:t>Vautrin)</a:t>
            </a:r>
          </a:p>
          <a:p>
            <a:endParaRPr lang="fr-FR" sz="1800" dirty="0" smtClean="0"/>
          </a:p>
          <a:p>
            <a:pPr marL="0" indent="0">
              <a:buNone/>
            </a:pPr>
            <a:r>
              <a:rPr lang="fr-FR" sz="1800" dirty="0" smtClean="0"/>
              <a:t>GT Contrats s’est </a:t>
            </a:r>
            <a:r>
              <a:rPr lang="fr-FR" sz="1800" dirty="0"/>
              <a:t>vu confié la mission de réaliser, avec la participation d’une juriste (</a:t>
            </a:r>
            <a:r>
              <a:rPr lang="fr-FR" sz="1800" dirty="0" smtClean="0"/>
              <a:t>Anne-Laure Stérin</a:t>
            </a:r>
            <a:r>
              <a:rPr lang="fr-FR" sz="1800" dirty="0"/>
              <a:t>), une série de documents de référence adaptés à l’édition </a:t>
            </a:r>
            <a:r>
              <a:rPr lang="fr-FR" sz="1800" dirty="0" smtClean="0"/>
              <a:t>scientifique publique</a:t>
            </a:r>
            <a:r>
              <a:rPr lang="fr-FR" sz="1800" dirty="0"/>
              <a:t>, dont les recommandations </a:t>
            </a:r>
            <a:r>
              <a:rPr lang="fr-FR" sz="1800" dirty="0" smtClean="0"/>
              <a:t>juridiques aux revues - </a:t>
            </a:r>
            <a:r>
              <a:rPr lang="fr-FR" sz="1800" u="sng" dirty="0" smtClean="0">
                <a:hlinkClick r:id="rId3"/>
              </a:rPr>
              <a:t>https</a:t>
            </a:r>
            <a:r>
              <a:rPr lang="fr-FR" sz="1800" u="sng" dirty="0">
                <a:hlinkClick r:id="rId3"/>
              </a:rPr>
              <a:t>://halshs.archives-ouvertes.fr/hal-01960919v1</a:t>
            </a:r>
            <a:endParaRPr lang="fr-FR" sz="1800" dirty="0"/>
          </a:p>
          <a:p>
            <a:pPr marL="0" indent="0">
              <a:buNone/>
            </a:pPr>
            <a:endParaRPr lang="fr-FR" sz="1800" dirty="0" smtClean="0"/>
          </a:p>
          <a:p>
            <a:pPr lvl="1"/>
            <a:r>
              <a:rPr lang="fr-FR" sz="1800" dirty="0"/>
              <a:t>Contrat </a:t>
            </a:r>
            <a:r>
              <a:rPr lang="fr-FR" sz="1800" dirty="0" smtClean="0"/>
              <a:t>auteur/revue</a:t>
            </a:r>
            <a:endParaRPr lang="fr-FR" sz="1800" dirty="0"/>
          </a:p>
          <a:p>
            <a:pPr lvl="1"/>
            <a:r>
              <a:rPr lang="fr-FR" sz="1800" dirty="0"/>
              <a:t>Contrat revue/éditeur </a:t>
            </a:r>
          </a:p>
          <a:p>
            <a:pPr lvl="1"/>
            <a:r>
              <a:rPr lang="fr-FR" sz="1800" dirty="0"/>
              <a:t>Contrat monographie </a:t>
            </a:r>
          </a:p>
          <a:p>
            <a:pPr lvl="1"/>
            <a:r>
              <a:rPr lang="fr-FR" sz="1800" dirty="0"/>
              <a:t>Contrat directeur d’ouvrage</a:t>
            </a:r>
          </a:p>
          <a:p>
            <a:pPr lvl="1"/>
            <a:r>
              <a:rPr lang="fr-FR" sz="1800" dirty="0"/>
              <a:t>Contrat </a:t>
            </a:r>
            <a:r>
              <a:rPr lang="fr-FR" sz="1800" dirty="0" smtClean="0"/>
              <a:t>contributeur </a:t>
            </a:r>
            <a:r>
              <a:rPr lang="fr-FR" sz="1800" dirty="0"/>
              <a:t>à un ouvrage collectif</a:t>
            </a:r>
          </a:p>
          <a:p>
            <a:endParaRPr lang="fr-FR" sz="1800" dirty="0"/>
          </a:p>
        </p:txBody>
      </p:sp>
      <p:sp>
        <p:nvSpPr>
          <p:cNvPr id="4" name="Espace réservé du contenu 2"/>
          <p:cNvSpPr txBox="1">
            <a:spLocks/>
          </p:cNvSpPr>
          <p:nvPr/>
        </p:nvSpPr>
        <p:spPr bwMode="auto">
          <a:xfrm>
            <a:off x="899592" y="404664"/>
            <a:ext cx="70567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defRPr/>
            </a:pPr>
            <a:r>
              <a:rPr lang="fr-FR" sz="2400" b="1" dirty="0">
                <a:solidFill>
                  <a:schemeClr val="accent1">
                    <a:lumMod val="50000"/>
                  </a:schemeClr>
                </a:solidFill>
              </a:rPr>
              <a:t>Recommandations et aspects juridiques </a:t>
            </a:r>
            <a:r>
              <a:rPr lang="fr-FR" sz="2400" b="1" dirty="0" smtClean="0">
                <a:solidFill>
                  <a:schemeClr val="accent1">
                    <a:lumMod val="50000"/>
                  </a:schemeClr>
                </a:solidFill>
              </a:rPr>
              <a:t>relatifs à </a:t>
            </a:r>
            <a:r>
              <a:rPr lang="fr-FR" sz="2400" b="1" dirty="0">
                <a:solidFill>
                  <a:schemeClr val="accent1">
                    <a:lumMod val="50000"/>
                  </a:schemeClr>
                </a:solidFill>
              </a:rPr>
              <a:t>la </a:t>
            </a:r>
            <a:r>
              <a:rPr lang="fr-FR" sz="2400" b="1" dirty="0" smtClean="0">
                <a:solidFill>
                  <a:schemeClr val="accent1">
                    <a:lumMod val="50000"/>
                  </a:schemeClr>
                </a:solidFill>
              </a:rPr>
              <a:t>création et </a:t>
            </a:r>
            <a:r>
              <a:rPr lang="fr-FR" sz="2400" b="1" dirty="0">
                <a:solidFill>
                  <a:schemeClr val="accent1">
                    <a:lumMod val="50000"/>
                  </a:schemeClr>
                </a:solidFill>
              </a:rPr>
              <a:t>à la </a:t>
            </a:r>
            <a:r>
              <a:rPr lang="fr-FR" sz="2400" b="1" dirty="0" smtClean="0">
                <a:solidFill>
                  <a:schemeClr val="accent1">
                    <a:lumMod val="50000"/>
                  </a:schemeClr>
                </a:solidFill>
              </a:rPr>
              <a:t>diffusion d’une </a:t>
            </a:r>
            <a:r>
              <a:rPr lang="fr-FR" sz="2400" b="1" dirty="0">
                <a:solidFill>
                  <a:schemeClr val="accent1">
                    <a:lumMod val="50000"/>
                  </a:schemeClr>
                </a:solidFill>
              </a:rPr>
              <a:t>revue </a:t>
            </a:r>
            <a:r>
              <a:rPr lang="fr-FR" sz="2400" b="1" dirty="0" smtClean="0">
                <a:solidFill>
                  <a:schemeClr val="accent1">
                    <a:lumMod val="50000"/>
                  </a:schemeClr>
                </a:solidFill>
              </a:rPr>
              <a:t>scientifique…</a:t>
            </a:r>
          </a:p>
          <a:p>
            <a:pPr marL="0" indent="0" algn="ctr">
              <a:lnSpc>
                <a:spcPct val="90000"/>
              </a:lnSpc>
              <a:buFont typeface="Wingdings" pitchFamily="2" charset="2"/>
              <a:buNone/>
              <a:defRPr/>
            </a:pPr>
            <a:endParaRPr lang="fr-FR" sz="2400" b="1" dirty="0" smtClean="0">
              <a:solidFill>
                <a:schemeClr val="accent1">
                  <a:lumMod val="50000"/>
                </a:schemeClr>
              </a:solidFill>
            </a:endParaRPr>
          </a:p>
          <a:p>
            <a:pPr marL="0" indent="0" algn="ctr">
              <a:lnSpc>
                <a:spcPct val="90000"/>
              </a:lnSpc>
              <a:buFont typeface="Wingdings" pitchFamily="2" charset="2"/>
              <a:buNone/>
              <a:defRPr/>
            </a:pPr>
            <a:r>
              <a:rPr lang="fr-FR" altLang="fr-FR" sz="2400" b="1" dirty="0" smtClean="0">
                <a:solidFill>
                  <a:schemeClr val="accent1">
                    <a:lumMod val="50000"/>
                  </a:schemeClr>
                </a:solidFill>
              </a:rPr>
              <a:t>Qui sommes nous??</a:t>
            </a:r>
          </a:p>
          <a:p>
            <a:pPr marL="0" indent="0" algn="ctr">
              <a:lnSpc>
                <a:spcPct val="80000"/>
              </a:lnSpc>
              <a:buFont typeface="Arial" pitchFamily="34" charset="0"/>
              <a:buNone/>
              <a:defRPr/>
            </a:pPr>
            <a:endParaRPr lang="fr-FR" altLang="fr-FR" sz="2400" dirty="0" smtClean="0">
              <a:solidFill>
                <a:schemeClr val="accent1">
                  <a:lumMod val="50000"/>
                </a:schemeClr>
              </a:solidFill>
            </a:endParaRPr>
          </a:p>
        </p:txBody>
      </p:sp>
    </p:spTree>
    <p:extLst>
      <p:ext uri="{BB962C8B-B14F-4D97-AF65-F5344CB8AC3E}">
        <p14:creationId xmlns:p14="http://schemas.microsoft.com/office/powerpoint/2010/main" val="32507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6" name="Espace réservé du contenu 2"/>
          <p:cNvSpPr txBox="1">
            <a:spLocks/>
          </p:cNvSpPr>
          <p:nvPr/>
        </p:nvSpPr>
        <p:spPr bwMode="auto">
          <a:xfrm>
            <a:off x="899592" y="1340768"/>
            <a:ext cx="7416824"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1800" b="1" dirty="0" smtClean="0">
                <a:solidFill>
                  <a:schemeClr val="bg1">
                    <a:lumMod val="75000"/>
                  </a:schemeClr>
                </a:solidFill>
              </a:rPr>
              <a:t>Disponibilité et propriété du titre</a:t>
            </a:r>
          </a:p>
          <a:p>
            <a:pPr lvl="1">
              <a:spcBef>
                <a:spcPts val="0"/>
              </a:spcBef>
            </a:pPr>
            <a:r>
              <a:rPr lang="fr-FR" sz="1800" dirty="0" smtClean="0">
                <a:solidFill>
                  <a:schemeClr val="bg1">
                    <a:lumMod val="75000"/>
                  </a:schemeClr>
                </a:solidFill>
              </a:rPr>
              <a:t>Vérifier l’originalité du titre</a:t>
            </a:r>
          </a:p>
          <a:p>
            <a:pPr lvl="2">
              <a:spcBef>
                <a:spcPts val="0"/>
              </a:spcBef>
            </a:pPr>
            <a:r>
              <a:rPr lang="fr-FR" sz="1800" dirty="0" smtClean="0">
                <a:solidFill>
                  <a:schemeClr val="bg1">
                    <a:lumMod val="75000"/>
                  </a:schemeClr>
                </a:solidFill>
              </a:rPr>
              <a:t>Vérifier que le titre est disponible</a:t>
            </a:r>
          </a:p>
          <a:p>
            <a:pPr lvl="1">
              <a:spcBef>
                <a:spcPts val="0"/>
              </a:spcBef>
            </a:pPr>
            <a:r>
              <a:rPr lang="fr-FR" sz="1800" dirty="0" smtClean="0">
                <a:solidFill>
                  <a:schemeClr val="bg1">
                    <a:lumMod val="75000"/>
                  </a:schemeClr>
                </a:solidFill>
              </a:rPr>
              <a:t>Se </a:t>
            </a:r>
            <a:r>
              <a:rPr lang="fr-FR" sz="1800" dirty="0">
                <a:solidFill>
                  <a:schemeClr val="bg1">
                    <a:lumMod val="75000"/>
                  </a:schemeClr>
                </a:solidFill>
              </a:rPr>
              <a:t>réserver l'usage du titre : Informer la profession</a:t>
            </a:r>
          </a:p>
          <a:p>
            <a:pPr lvl="2">
              <a:spcBef>
                <a:spcPts val="0"/>
              </a:spcBef>
            </a:pPr>
            <a:r>
              <a:rPr lang="fr-FR" sz="1800" dirty="0" smtClean="0">
                <a:solidFill>
                  <a:schemeClr val="bg1">
                    <a:lumMod val="75000"/>
                  </a:schemeClr>
                </a:solidFill>
              </a:rPr>
              <a:t>Déposer </a:t>
            </a:r>
            <a:r>
              <a:rPr lang="fr-FR" sz="1800" dirty="0">
                <a:solidFill>
                  <a:schemeClr val="bg1">
                    <a:lumMod val="75000"/>
                  </a:schemeClr>
                </a:solidFill>
              </a:rPr>
              <a:t>le titre en tant que marque à l'INPI </a:t>
            </a:r>
            <a:endParaRPr lang="fr-FR" sz="1800" dirty="0" smtClean="0">
              <a:solidFill>
                <a:schemeClr val="bg1">
                  <a:lumMod val="75000"/>
                </a:schemeClr>
              </a:solidFill>
            </a:endParaRPr>
          </a:p>
          <a:p>
            <a:pPr lvl="2">
              <a:spcBef>
                <a:spcPts val="0"/>
              </a:spcBef>
            </a:pPr>
            <a:r>
              <a:rPr lang="fr-FR" sz="1800" dirty="0" smtClean="0">
                <a:solidFill>
                  <a:schemeClr val="bg1">
                    <a:lumMod val="75000"/>
                  </a:schemeClr>
                </a:solidFill>
              </a:rPr>
              <a:t>Identifier </a:t>
            </a:r>
            <a:r>
              <a:rPr lang="fr-FR" sz="1800" dirty="0">
                <a:solidFill>
                  <a:schemeClr val="bg1">
                    <a:lumMod val="75000"/>
                  </a:schemeClr>
                </a:solidFill>
              </a:rPr>
              <a:t>qui sera le propriétaire du titre </a:t>
            </a:r>
            <a:endParaRPr lang="fr-FR" sz="1800" dirty="0" smtClean="0">
              <a:solidFill>
                <a:schemeClr val="bg1">
                  <a:lumMod val="75000"/>
                </a:schemeClr>
              </a:solidFill>
            </a:endParaRPr>
          </a:p>
          <a:p>
            <a:pPr lvl="2">
              <a:spcBef>
                <a:spcPts val="0"/>
              </a:spcBef>
            </a:pPr>
            <a:r>
              <a:rPr lang="fr-FR" sz="1800" dirty="0">
                <a:solidFill>
                  <a:schemeClr val="bg1">
                    <a:lumMod val="75000"/>
                  </a:schemeClr>
                </a:solidFill>
              </a:rPr>
              <a:t>Le titre est protégé par le droit d’auteur, s’il est </a:t>
            </a:r>
            <a:r>
              <a:rPr lang="fr-FR" sz="1800" dirty="0" smtClean="0">
                <a:solidFill>
                  <a:schemeClr val="bg1">
                    <a:lumMod val="75000"/>
                  </a:schemeClr>
                </a:solidFill>
              </a:rPr>
              <a:t>original</a:t>
            </a:r>
          </a:p>
          <a:p>
            <a:pPr>
              <a:spcBef>
                <a:spcPts val="0"/>
              </a:spcBef>
            </a:pPr>
            <a:r>
              <a:rPr lang="fr-FR" sz="1800" b="1" dirty="0">
                <a:solidFill>
                  <a:schemeClr val="bg1">
                    <a:lumMod val="75000"/>
                  </a:schemeClr>
                </a:solidFill>
              </a:rPr>
              <a:t>ISSN</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sous forme </a:t>
            </a:r>
            <a:r>
              <a:rPr lang="fr-FR" sz="1800" dirty="0" smtClean="0">
                <a:solidFill>
                  <a:schemeClr val="bg1">
                    <a:lumMod val="75000"/>
                  </a:schemeClr>
                </a:solidFill>
              </a:rPr>
              <a:t>imprimée </a:t>
            </a:r>
            <a:endParaRPr lang="fr-FR" sz="1800" dirty="0">
              <a:solidFill>
                <a:schemeClr val="bg1">
                  <a:lumMod val="75000"/>
                </a:schemeClr>
              </a:solidFill>
            </a:endParaRPr>
          </a:p>
          <a:p>
            <a:pPr lvl="1">
              <a:spcBef>
                <a:spcPts val="0"/>
              </a:spcBef>
            </a:pPr>
            <a:r>
              <a:rPr lang="fr-FR" sz="1800" dirty="0">
                <a:solidFill>
                  <a:schemeClr val="bg1">
                    <a:lumMod val="75000"/>
                  </a:schemeClr>
                </a:solidFill>
              </a:rPr>
              <a:t>Pour une revue exclusivement en </a:t>
            </a:r>
            <a:r>
              <a:rPr lang="fr-FR" sz="1800" dirty="0" smtClean="0">
                <a:solidFill>
                  <a:schemeClr val="bg1">
                    <a:lumMod val="75000"/>
                  </a:schemeClr>
                </a:solidFill>
              </a:rPr>
              <a:t>ligne</a:t>
            </a:r>
          </a:p>
          <a:p>
            <a:pPr>
              <a:spcBef>
                <a:spcPts val="0"/>
              </a:spcBef>
            </a:pPr>
            <a:r>
              <a:rPr lang="fr-FR" sz="1800" b="1" dirty="0" smtClean="0">
                <a:solidFill>
                  <a:schemeClr val="bg1">
                    <a:lumMod val="75000"/>
                  </a:schemeClr>
                </a:solidFill>
              </a:rPr>
              <a:t>Dépôt </a:t>
            </a:r>
            <a:r>
              <a:rPr lang="fr-FR" sz="1800" b="1" dirty="0">
                <a:solidFill>
                  <a:schemeClr val="bg1">
                    <a:lumMod val="75000"/>
                  </a:schemeClr>
                </a:solidFill>
              </a:rPr>
              <a:t>légal</a:t>
            </a:r>
            <a:endParaRPr lang="fr-FR" sz="1800" dirty="0">
              <a:solidFill>
                <a:schemeClr val="bg1">
                  <a:lumMod val="75000"/>
                </a:schemeClr>
              </a:solidFill>
            </a:endParaRPr>
          </a:p>
          <a:p>
            <a:pPr lvl="1">
              <a:spcBef>
                <a:spcPts val="0"/>
              </a:spcBef>
            </a:pPr>
            <a:r>
              <a:rPr lang="fr-FR" sz="1800" dirty="0">
                <a:solidFill>
                  <a:schemeClr val="bg1">
                    <a:lumMod val="75000"/>
                  </a:schemeClr>
                </a:solidFill>
              </a:rPr>
              <a:t>Dépôt légal d’une revue sous forme </a:t>
            </a:r>
            <a:r>
              <a:rPr lang="fr-FR" sz="1800" dirty="0" smtClean="0">
                <a:solidFill>
                  <a:schemeClr val="bg1">
                    <a:lumMod val="75000"/>
                  </a:schemeClr>
                </a:solidFill>
              </a:rPr>
              <a:t>imprimée</a:t>
            </a:r>
            <a:endParaRPr lang="fr-FR" sz="1800" dirty="0">
              <a:solidFill>
                <a:schemeClr val="bg1">
                  <a:lumMod val="75000"/>
                </a:schemeClr>
              </a:solidFill>
            </a:endParaRPr>
          </a:p>
          <a:p>
            <a:pPr lvl="1">
              <a:spcBef>
                <a:spcPts val="0"/>
              </a:spcBef>
            </a:pPr>
            <a:r>
              <a:rPr lang="fr-FR" sz="1800" dirty="0">
                <a:solidFill>
                  <a:schemeClr val="bg1">
                    <a:lumMod val="75000"/>
                  </a:schemeClr>
                </a:solidFill>
              </a:rPr>
              <a:t>Dépôt légal d’une revue exclusivement en </a:t>
            </a:r>
            <a:r>
              <a:rPr lang="fr-FR" sz="1800" dirty="0" smtClean="0">
                <a:solidFill>
                  <a:schemeClr val="bg1">
                    <a:lumMod val="75000"/>
                  </a:schemeClr>
                </a:solidFill>
              </a:rPr>
              <a:t>ligne</a:t>
            </a:r>
          </a:p>
          <a:p>
            <a:pPr>
              <a:spcBef>
                <a:spcPts val="0"/>
              </a:spcBef>
            </a:pPr>
            <a:r>
              <a:rPr lang="fr-FR" sz="1800" b="1" dirty="0">
                <a:solidFill>
                  <a:schemeClr val="bg1">
                    <a:lumMod val="75000"/>
                  </a:schemeClr>
                </a:solidFill>
              </a:rPr>
              <a:t>Directeur de </a:t>
            </a:r>
            <a:r>
              <a:rPr lang="fr-FR" sz="1800" b="1" dirty="0" smtClean="0">
                <a:solidFill>
                  <a:schemeClr val="bg1">
                    <a:lumMod val="75000"/>
                  </a:schemeClr>
                </a:solidFill>
              </a:rPr>
              <a:t>publication</a:t>
            </a:r>
          </a:p>
          <a:p>
            <a:pPr>
              <a:spcBef>
                <a:spcPts val="0"/>
              </a:spcBef>
            </a:pPr>
            <a:endParaRPr lang="fr-FR" sz="1800" b="1" dirty="0" smtClean="0">
              <a:solidFill>
                <a:schemeClr val="bg1">
                  <a:lumMod val="75000"/>
                </a:schemeClr>
              </a:solidFill>
            </a:endParaRPr>
          </a:p>
          <a:p>
            <a:pPr>
              <a:spcBef>
                <a:spcPts val="0"/>
              </a:spcBef>
            </a:pPr>
            <a:r>
              <a:rPr lang="fr-FR" sz="2200" b="1" dirty="0">
                <a:solidFill>
                  <a:srgbClr val="C00000"/>
                </a:solidFill>
              </a:rPr>
              <a:t>Mentions obligatoires devant figurer sur tout exemplaire de la revue </a:t>
            </a:r>
            <a:r>
              <a:rPr lang="fr-FR" sz="2000" b="1" dirty="0"/>
              <a:t>: </a:t>
            </a:r>
            <a:r>
              <a:rPr lang="fr-FR" sz="1800" dirty="0"/>
              <a:t>sur tous les exemplaires imprimés ; sur le site web de la revue</a:t>
            </a:r>
          </a:p>
          <a:p>
            <a:pPr>
              <a:spcBef>
                <a:spcPts val="0"/>
              </a:spcBef>
            </a:pPr>
            <a:endParaRPr lang="fr-FR" sz="2000" dirty="0">
              <a:solidFill>
                <a:schemeClr val="bg1">
                  <a:lumMod val="75000"/>
                </a:schemeClr>
              </a:solidFill>
            </a:endParaRPr>
          </a:p>
          <a:p>
            <a:pPr lvl="1"/>
            <a:endParaRPr lang="fr-FR" sz="2000" dirty="0">
              <a:solidFill>
                <a:schemeClr val="bg1">
                  <a:lumMod val="75000"/>
                </a:schemeClr>
              </a:solidFill>
            </a:endParaRPr>
          </a:p>
          <a:p>
            <a:pPr lvl="1"/>
            <a:endParaRPr lang="fr-FR" sz="2000" dirty="0">
              <a:solidFill>
                <a:schemeClr val="bg1">
                  <a:lumMod val="75000"/>
                </a:schemeClr>
              </a:solidFill>
            </a:endParaRPr>
          </a:p>
          <a:p>
            <a:pPr lvl="2"/>
            <a:endParaRPr lang="fr-FR" sz="2000" dirty="0" smtClean="0">
              <a:solidFill>
                <a:schemeClr val="bg1">
                  <a:lumMod val="75000"/>
                </a:schemeClr>
              </a:solidFill>
            </a:endParaRPr>
          </a:p>
          <a:p>
            <a:pPr lvl="2"/>
            <a:endParaRPr lang="fr-FR" sz="2000" dirty="0" smtClean="0">
              <a:solidFill>
                <a:schemeClr val="bg1">
                  <a:lumMod val="75000"/>
                </a:schemeClr>
              </a:solidFill>
            </a:endParaRPr>
          </a:p>
          <a:p>
            <a:pPr lvl="2"/>
            <a:endParaRPr lang="fr-FR" sz="2000" dirty="0">
              <a:solidFill>
                <a:schemeClr val="bg1">
                  <a:lumMod val="75000"/>
                </a:schemeClr>
              </a:solidFill>
            </a:endParaRPr>
          </a:p>
          <a:p>
            <a:pPr lvl="2"/>
            <a:endParaRPr lang="fr-FR" sz="2000" dirty="0" smtClean="0">
              <a:solidFill>
                <a:schemeClr val="bg1">
                  <a:lumMod val="75000"/>
                </a:schemeClr>
              </a:solidFill>
            </a:endParaRPr>
          </a:p>
          <a:p>
            <a:pPr lvl="2"/>
            <a:endParaRPr lang="fr-FR" sz="2000" dirty="0">
              <a:solidFill>
                <a:schemeClr val="bg1">
                  <a:lumMod val="75000"/>
                </a:schemeClr>
              </a:solidFill>
            </a:endParaRPr>
          </a:p>
        </p:txBody>
      </p:sp>
    </p:spTree>
    <p:extLst>
      <p:ext uri="{BB962C8B-B14F-4D97-AF65-F5344CB8AC3E}">
        <p14:creationId xmlns:p14="http://schemas.microsoft.com/office/powerpoint/2010/main" val="30838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5" end="15"/>
                                            </p:txEl>
                                          </p:spTgt>
                                        </p:tgtEl>
                                        <p:attrNameLst>
                                          <p:attrName>style.visibility</p:attrName>
                                        </p:attrNameLst>
                                      </p:cBhvr>
                                      <p:to>
                                        <p:strVal val="visible"/>
                                      </p:to>
                                    </p:set>
                                    <p:animEffect transition="in" filter="fade">
                                      <p:cBhvr>
                                        <p:cTn id="7"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5904656" cy="922114"/>
          </a:xfrm>
        </p:spPr>
        <p:txBody>
          <a:bodyPr/>
          <a:lstStyle/>
          <a:p>
            <a:r>
              <a:rPr lang="fr-FR" sz="2400" b="1" dirty="0" smtClean="0">
                <a:solidFill>
                  <a:srgbClr val="002060"/>
                </a:solidFill>
              </a:rPr>
              <a:t>Deuxième étape les contrats à établir</a:t>
            </a:r>
            <a:endParaRPr lang="fr-FR" sz="2400" b="1" dirty="0">
              <a:solidFill>
                <a:srgbClr val="002060"/>
              </a:solidFill>
            </a:endParaRPr>
          </a:p>
        </p:txBody>
      </p:sp>
      <p:sp>
        <p:nvSpPr>
          <p:cNvPr id="3" name="Espace réservé du contenu 2"/>
          <p:cNvSpPr>
            <a:spLocks noGrp="1"/>
          </p:cNvSpPr>
          <p:nvPr>
            <p:ph idx="1"/>
          </p:nvPr>
        </p:nvSpPr>
        <p:spPr>
          <a:xfrm>
            <a:off x="971600" y="1484784"/>
            <a:ext cx="7200800" cy="4896544"/>
          </a:xfrm>
        </p:spPr>
        <p:txBody>
          <a:bodyPr/>
          <a:lstStyle/>
          <a:p>
            <a:pPr>
              <a:spcBef>
                <a:spcPts val="0"/>
              </a:spcBef>
            </a:pPr>
            <a:r>
              <a:rPr lang="fr-FR" sz="2200" b="1" dirty="0">
                <a:solidFill>
                  <a:srgbClr val="C00000"/>
                </a:solidFill>
              </a:rPr>
              <a:t>Contrats de cession avec les </a:t>
            </a:r>
            <a:r>
              <a:rPr lang="fr-FR" sz="2200" b="1" dirty="0" smtClean="0">
                <a:solidFill>
                  <a:srgbClr val="C00000"/>
                </a:solidFill>
              </a:rPr>
              <a:t>auteurs </a:t>
            </a:r>
            <a:r>
              <a:rPr lang="fr-FR" sz="2000" b="1" dirty="0" smtClean="0">
                <a:solidFill>
                  <a:srgbClr val="002060"/>
                </a:solidFill>
              </a:rPr>
              <a:t>: </a:t>
            </a:r>
            <a:r>
              <a:rPr lang="fr-FR" sz="2000" dirty="0">
                <a:solidFill>
                  <a:srgbClr val="002060"/>
                </a:solidFill>
              </a:rPr>
              <a:t>doit être conclue entre l'auteur et la personne morale qui </a:t>
            </a:r>
            <a:r>
              <a:rPr lang="fr-FR" sz="2000" dirty="0" smtClean="0">
                <a:solidFill>
                  <a:srgbClr val="002060"/>
                </a:solidFill>
              </a:rPr>
              <a:t>réalise </a:t>
            </a:r>
            <a:r>
              <a:rPr lang="fr-FR" sz="2000" dirty="0">
                <a:solidFill>
                  <a:srgbClr val="002060"/>
                </a:solidFill>
              </a:rPr>
              <a:t>la </a:t>
            </a:r>
            <a:r>
              <a:rPr lang="fr-FR" sz="2000" dirty="0" smtClean="0">
                <a:solidFill>
                  <a:srgbClr val="002060"/>
                </a:solidFill>
              </a:rPr>
              <a:t>revue</a:t>
            </a:r>
          </a:p>
          <a:p>
            <a:pPr>
              <a:spcBef>
                <a:spcPts val="0"/>
              </a:spcBef>
            </a:pPr>
            <a:endParaRPr lang="fr-FR" sz="2000" dirty="0">
              <a:solidFill>
                <a:srgbClr val="002060"/>
              </a:solidFill>
            </a:endParaRPr>
          </a:p>
          <a:p>
            <a:pPr lvl="1">
              <a:spcBef>
                <a:spcPts val="0"/>
              </a:spcBef>
            </a:pPr>
            <a:r>
              <a:rPr lang="fr-FR" sz="2000" dirty="0">
                <a:solidFill>
                  <a:srgbClr val="002060"/>
                </a:solidFill>
              </a:rPr>
              <a:t>si la revue est réalisée au sein d’un laboratoire : c’est le représentant légal de la personne morale tutelle (ou une des tutelles) du </a:t>
            </a:r>
            <a:r>
              <a:rPr lang="fr-FR" sz="2000" dirty="0" smtClean="0">
                <a:solidFill>
                  <a:srgbClr val="002060"/>
                </a:solidFill>
              </a:rPr>
              <a:t>laboratoire</a:t>
            </a:r>
            <a:endParaRPr lang="fr-FR" sz="2000" dirty="0">
              <a:solidFill>
                <a:srgbClr val="002060"/>
              </a:solidFill>
            </a:endParaRPr>
          </a:p>
          <a:p>
            <a:pPr lvl="1">
              <a:spcBef>
                <a:spcPts val="0"/>
              </a:spcBef>
            </a:pPr>
            <a:r>
              <a:rPr lang="fr-FR" sz="2000" dirty="0">
                <a:solidFill>
                  <a:srgbClr val="002060"/>
                </a:solidFill>
              </a:rPr>
              <a:t>si la revue est portée par une association : c’est le président de </a:t>
            </a:r>
            <a:r>
              <a:rPr lang="fr-FR" sz="2000" dirty="0" smtClean="0">
                <a:solidFill>
                  <a:srgbClr val="002060"/>
                </a:solidFill>
              </a:rPr>
              <a:t>l’association</a:t>
            </a:r>
            <a:endParaRPr lang="fr-FR" sz="2000" dirty="0">
              <a:solidFill>
                <a:srgbClr val="002060"/>
              </a:solidFill>
            </a:endParaRPr>
          </a:p>
          <a:p>
            <a:pPr lvl="1">
              <a:spcBef>
                <a:spcPts val="0"/>
              </a:spcBef>
            </a:pPr>
            <a:r>
              <a:rPr lang="fr-FR" sz="2000" dirty="0">
                <a:solidFill>
                  <a:srgbClr val="002060"/>
                </a:solidFill>
              </a:rPr>
              <a:t>si la revue est réalisée par l’éditeur </a:t>
            </a:r>
            <a:r>
              <a:rPr lang="fr-FR" sz="2000" dirty="0" smtClean="0">
                <a:solidFill>
                  <a:srgbClr val="002060"/>
                </a:solidFill>
              </a:rPr>
              <a:t>(public </a:t>
            </a:r>
            <a:r>
              <a:rPr lang="fr-FR" sz="2000" dirty="0">
                <a:solidFill>
                  <a:srgbClr val="002060"/>
                </a:solidFill>
              </a:rPr>
              <a:t>ou privé) qui l’a </a:t>
            </a:r>
            <a:r>
              <a:rPr lang="fr-FR" sz="2000" dirty="0" smtClean="0">
                <a:solidFill>
                  <a:srgbClr val="002060"/>
                </a:solidFill>
              </a:rPr>
              <a:t>commercialise: c’est l’éditeur</a:t>
            </a:r>
          </a:p>
          <a:p>
            <a:pPr lvl="1"/>
            <a:endParaRPr lang="fr-FR" sz="2000" dirty="0" smtClean="0">
              <a:solidFill>
                <a:srgbClr val="002060"/>
              </a:solidFill>
            </a:endParaRPr>
          </a:p>
          <a:p>
            <a:pPr marL="0" indent="0" algn="ctr">
              <a:spcBef>
                <a:spcPts val="0"/>
              </a:spcBef>
              <a:buNone/>
            </a:pPr>
            <a:r>
              <a:rPr lang="fr-FR" sz="2000" dirty="0" smtClean="0">
                <a:solidFill>
                  <a:srgbClr val="002060"/>
                </a:solidFill>
              </a:rPr>
              <a:t>Dans ces trois cas, cette personne peut-être aussi le propriétaire du titre</a:t>
            </a:r>
          </a:p>
          <a:p>
            <a:pPr marL="0" indent="0" algn="ctr">
              <a:spcBef>
                <a:spcPts val="0"/>
              </a:spcBef>
              <a:buNone/>
            </a:pPr>
            <a:endParaRPr lang="fr-FR" sz="2000" dirty="0">
              <a:solidFill>
                <a:srgbClr val="002060"/>
              </a:solidFill>
            </a:endParaRPr>
          </a:p>
          <a:p>
            <a:pPr marL="0" indent="0" algn="ctr">
              <a:spcBef>
                <a:spcPts val="0"/>
              </a:spcBef>
              <a:buNone/>
            </a:pPr>
            <a:r>
              <a:rPr lang="fr-FR" sz="2000" dirty="0">
                <a:solidFill>
                  <a:srgbClr val="002060"/>
                </a:solidFill>
              </a:rPr>
              <a:t>Il vaut mieux éviter de mettre en place un contrat entre l’auteur et le directeur/la directrice de la revue </a:t>
            </a:r>
          </a:p>
          <a:p>
            <a:pPr marL="0" indent="0" algn="ctr">
              <a:buNone/>
            </a:pPr>
            <a:endParaRPr lang="fr-FR" sz="2000" dirty="0" smtClean="0"/>
          </a:p>
          <a:p>
            <a:pPr lvl="1"/>
            <a:endParaRPr lang="fr-FR" sz="2000" b="1" dirty="0"/>
          </a:p>
          <a:p>
            <a:pPr lvl="1"/>
            <a:endParaRPr lang="fr-FR" sz="2000" b="1" dirty="0"/>
          </a:p>
        </p:txBody>
      </p:sp>
    </p:spTree>
    <p:extLst>
      <p:ext uri="{BB962C8B-B14F-4D97-AF65-F5344CB8AC3E}">
        <p14:creationId xmlns:p14="http://schemas.microsoft.com/office/powerpoint/2010/main" val="7642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5904656" cy="922114"/>
          </a:xfrm>
        </p:spPr>
        <p:txBody>
          <a:bodyPr/>
          <a:lstStyle/>
          <a:p>
            <a:r>
              <a:rPr lang="fr-FR" sz="2400" b="1" dirty="0" smtClean="0">
                <a:solidFill>
                  <a:srgbClr val="002060"/>
                </a:solidFill>
              </a:rPr>
              <a:t>Deuxième étape les contrats à établir</a:t>
            </a:r>
            <a:endParaRPr lang="fr-FR" sz="2400" b="1" dirty="0">
              <a:solidFill>
                <a:srgbClr val="002060"/>
              </a:solidFill>
            </a:endParaRPr>
          </a:p>
        </p:txBody>
      </p:sp>
      <p:sp>
        <p:nvSpPr>
          <p:cNvPr id="3" name="Espace réservé du contenu 2"/>
          <p:cNvSpPr>
            <a:spLocks noGrp="1"/>
          </p:cNvSpPr>
          <p:nvPr>
            <p:ph idx="1"/>
          </p:nvPr>
        </p:nvSpPr>
        <p:spPr>
          <a:xfrm>
            <a:off x="971600" y="1484784"/>
            <a:ext cx="7200800" cy="5184576"/>
          </a:xfrm>
        </p:spPr>
        <p:txBody>
          <a:bodyPr/>
          <a:lstStyle/>
          <a:p>
            <a:pPr>
              <a:spcBef>
                <a:spcPts val="0"/>
              </a:spcBef>
            </a:pPr>
            <a:r>
              <a:rPr lang="fr-FR" sz="1800" b="1" dirty="0">
                <a:solidFill>
                  <a:schemeClr val="bg1">
                    <a:lumMod val="75000"/>
                  </a:schemeClr>
                </a:solidFill>
              </a:rPr>
              <a:t>Contrats de cession avec les </a:t>
            </a:r>
            <a:r>
              <a:rPr lang="fr-FR" sz="1800" b="1" dirty="0" smtClean="0">
                <a:solidFill>
                  <a:schemeClr val="bg1">
                    <a:lumMod val="75000"/>
                  </a:schemeClr>
                </a:solidFill>
              </a:rPr>
              <a:t>auteurs : </a:t>
            </a:r>
            <a:r>
              <a:rPr lang="fr-FR" sz="1800" dirty="0" smtClean="0">
                <a:solidFill>
                  <a:schemeClr val="bg1">
                    <a:lumMod val="75000"/>
                  </a:schemeClr>
                </a:solidFill>
              </a:rPr>
              <a:t>entre </a:t>
            </a:r>
            <a:r>
              <a:rPr lang="fr-FR" sz="1800" dirty="0">
                <a:solidFill>
                  <a:schemeClr val="bg1">
                    <a:lumMod val="75000"/>
                  </a:schemeClr>
                </a:solidFill>
              </a:rPr>
              <a:t>l'auteur et la personne morale qui </a:t>
            </a:r>
            <a:r>
              <a:rPr lang="fr-FR" sz="1800" dirty="0" smtClean="0">
                <a:solidFill>
                  <a:schemeClr val="bg1">
                    <a:lumMod val="75000"/>
                  </a:schemeClr>
                </a:solidFill>
              </a:rPr>
              <a:t>réalise </a:t>
            </a:r>
            <a:r>
              <a:rPr lang="fr-FR" sz="1800" dirty="0">
                <a:solidFill>
                  <a:schemeClr val="bg1">
                    <a:lumMod val="75000"/>
                  </a:schemeClr>
                </a:solidFill>
              </a:rPr>
              <a:t>la </a:t>
            </a:r>
            <a:r>
              <a:rPr lang="fr-FR" sz="1800" dirty="0" smtClean="0">
                <a:solidFill>
                  <a:schemeClr val="bg1">
                    <a:lumMod val="75000"/>
                  </a:schemeClr>
                </a:solidFill>
              </a:rPr>
              <a:t>revue</a:t>
            </a:r>
          </a:p>
          <a:p>
            <a:pPr lvl="1">
              <a:spcBef>
                <a:spcPts val="0"/>
              </a:spcBef>
            </a:pPr>
            <a:endParaRPr lang="fr-FR" sz="1800" dirty="0" smtClean="0">
              <a:solidFill>
                <a:schemeClr val="bg1">
                  <a:lumMod val="75000"/>
                </a:schemeClr>
              </a:solidFill>
            </a:endParaRPr>
          </a:p>
          <a:p>
            <a:pPr lvl="0"/>
            <a:r>
              <a:rPr lang="fr-FR" sz="2200" b="1" dirty="0">
                <a:solidFill>
                  <a:srgbClr val="C00000"/>
                </a:solidFill>
              </a:rPr>
              <a:t>Contrat de prestation de services avec un éditeur (privé ou public) et/ou contrat de diffusion-distribution avec un diffuseur-distributeur </a:t>
            </a:r>
            <a:r>
              <a:rPr lang="fr-FR" sz="2000" b="1" dirty="0">
                <a:solidFill>
                  <a:srgbClr val="002060"/>
                </a:solidFill>
              </a:rPr>
              <a:t>: </a:t>
            </a:r>
            <a:r>
              <a:rPr lang="fr-FR" sz="2000" dirty="0">
                <a:solidFill>
                  <a:srgbClr val="002060"/>
                </a:solidFill>
              </a:rPr>
              <a:t>Il convient de définir précisément les responsabilités et obligations de chacun. Il peut s’agir </a:t>
            </a:r>
            <a:r>
              <a:rPr lang="fr-FR" sz="2000" dirty="0" smtClean="0">
                <a:solidFill>
                  <a:srgbClr val="002060"/>
                </a:solidFill>
              </a:rPr>
              <a:t>:</a:t>
            </a:r>
            <a:endParaRPr lang="fr-FR" sz="2000" dirty="0">
              <a:solidFill>
                <a:srgbClr val="002060"/>
              </a:solidFill>
            </a:endParaRPr>
          </a:p>
          <a:p>
            <a:pPr lvl="1"/>
            <a:r>
              <a:rPr lang="fr-FR" sz="1800" dirty="0" smtClean="0">
                <a:solidFill>
                  <a:srgbClr val="002060"/>
                </a:solidFill>
              </a:rPr>
              <a:t>d’un </a:t>
            </a:r>
            <a:r>
              <a:rPr lang="fr-FR" sz="1800" dirty="0">
                <a:solidFill>
                  <a:srgbClr val="002060"/>
                </a:solidFill>
              </a:rPr>
              <a:t>contrat de prestation de services </a:t>
            </a:r>
            <a:r>
              <a:rPr lang="fr-FR" sz="1800" dirty="0" smtClean="0">
                <a:solidFill>
                  <a:srgbClr val="002060"/>
                </a:solidFill>
              </a:rPr>
              <a:t>entre </a:t>
            </a:r>
            <a:r>
              <a:rPr lang="fr-FR" sz="1800" dirty="0">
                <a:solidFill>
                  <a:srgbClr val="002060"/>
                </a:solidFill>
              </a:rPr>
              <a:t>le représentant légal de la structure (l’association ou la personne morale tutelle du laboratoire), qui a préalablement obtenu des auteurs le droit de publier leur contribution (parce qu’il a conclu un contrat avec l’auteur), et </a:t>
            </a:r>
            <a:r>
              <a:rPr lang="fr-FR" sz="1800" dirty="0" smtClean="0">
                <a:solidFill>
                  <a:srgbClr val="002060"/>
                </a:solidFill>
              </a:rPr>
              <a:t>un </a:t>
            </a:r>
            <a:r>
              <a:rPr lang="fr-FR" sz="1800" dirty="0">
                <a:solidFill>
                  <a:srgbClr val="002060"/>
                </a:solidFill>
              </a:rPr>
              <a:t>éditeur </a:t>
            </a:r>
            <a:r>
              <a:rPr lang="fr-FR" sz="1800" dirty="0" smtClean="0">
                <a:solidFill>
                  <a:srgbClr val="002060"/>
                </a:solidFill>
              </a:rPr>
              <a:t>(public ou privé) </a:t>
            </a:r>
            <a:r>
              <a:rPr lang="fr-FR" sz="1800" dirty="0">
                <a:solidFill>
                  <a:srgbClr val="002060"/>
                </a:solidFill>
              </a:rPr>
              <a:t>chargé de fabriquer et de diffuser-distribuer la </a:t>
            </a:r>
            <a:r>
              <a:rPr lang="fr-FR" sz="1800" dirty="0" smtClean="0">
                <a:solidFill>
                  <a:srgbClr val="002060"/>
                </a:solidFill>
              </a:rPr>
              <a:t>revue</a:t>
            </a:r>
            <a:endParaRPr lang="fr-FR" sz="1800" dirty="0">
              <a:solidFill>
                <a:srgbClr val="002060"/>
              </a:solidFill>
            </a:endParaRPr>
          </a:p>
          <a:p>
            <a:pPr lvl="1"/>
            <a:r>
              <a:rPr lang="fr-FR" sz="1800" dirty="0" smtClean="0">
                <a:solidFill>
                  <a:srgbClr val="002060"/>
                </a:solidFill>
              </a:rPr>
              <a:t>d’un </a:t>
            </a:r>
            <a:r>
              <a:rPr lang="fr-FR" sz="1800" dirty="0">
                <a:solidFill>
                  <a:srgbClr val="002060"/>
                </a:solidFill>
              </a:rPr>
              <a:t>contrat de diffusion-distribution conclu </a:t>
            </a:r>
            <a:r>
              <a:rPr lang="fr-FR" sz="1800" dirty="0" smtClean="0">
                <a:solidFill>
                  <a:srgbClr val="002060"/>
                </a:solidFill>
              </a:rPr>
              <a:t>entre </a:t>
            </a:r>
            <a:r>
              <a:rPr lang="fr-FR" sz="1800" dirty="0">
                <a:solidFill>
                  <a:srgbClr val="002060"/>
                </a:solidFill>
              </a:rPr>
              <a:t>le représentant légal de la structure, qui a obtenu des auteurs le droit de publier leur contribution et qui assure la fabrication entière de la revue (sous forme imprimée ou numérique) </a:t>
            </a:r>
            <a:r>
              <a:rPr lang="fr-FR" sz="1800" dirty="0" smtClean="0">
                <a:solidFill>
                  <a:srgbClr val="002060"/>
                </a:solidFill>
              </a:rPr>
              <a:t>et </a:t>
            </a:r>
            <a:r>
              <a:rPr lang="fr-FR" sz="1800" dirty="0">
                <a:solidFill>
                  <a:srgbClr val="002060"/>
                </a:solidFill>
              </a:rPr>
              <a:t>un </a:t>
            </a:r>
            <a:r>
              <a:rPr lang="fr-FR" sz="1800" dirty="0" smtClean="0">
                <a:solidFill>
                  <a:srgbClr val="002060"/>
                </a:solidFill>
              </a:rPr>
              <a:t>diffuseur-distributeur</a:t>
            </a:r>
            <a:endParaRPr lang="fr-FR" sz="1800" dirty="0">
              <a:solidFill>
                <a:srgbClr val="002060"/>
              </a:solidFill>
            </a:endParaRPr>
          </a:p>
        </p:txBody>
      </p:sp>
    </p:spTree>
    <p:extLst>
      <p:ext uri="{BB962C8B-B14F-4D97-AF65-F5344CB8AC3E}">
        <p14:creationId xmlns:p14="http://schemas.microsoft.com/office/powerpoint/2010/main" val="28372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827584" y="116632"/>
            <a:ext cx="7560840" cy="792088"/>
          </a:xfrm>
        </p:spPr>
        <p:txBody>
          <a:bodyPr>
            <a:noAutofit/>
          </a:bodyPr>
          <a:lstStyle/>
          <a:p>
            <a:pPr marL="0" indent="0" algn="ctr">
              <a:lnSpc>
                <a:spcPct val="90000"/>
              </a:lnSpc>
              <a:buFont typeface="Wingdings" pitchFamily="2" charset="2"/>
              <a:buNone/>
              <a:defRPr/>
            </a:pPr>
            <a:r>
              <a:rPr lang="fr-FR" sz="2200" b="1" dirty="0">
                <a:solidFill>
                  <a:srgbClr val="002060"/>
                </a:solidFill>
              </a:rPr>
              <a:t>Recommandations et aspects juridiques </a:t>
            </a:r>
            <a:r>
              <a:rPr lang="fr-FR" sz="2200" b="1" dirty="0" smtClean="0">
                <a:solidFill>
                  <a:srgbClr val="002060"/>
                </a:solidFill>
              </a:rPr>
              <a:t>relatifs</a:t>
            </a:r>
          </a:p>
          <a:p>
            <a:pPr marL="0" indent="0" algn="ctr">
              <a:lnSpc>
                <a:spcPct val="90000"/>
              </a:lnSpc>
              <a:buFont typeface="Wingdings" pitchFamily="2" charset="2"/>
              <a:buNone/>
              <a:defRPr/>
            </a:pPr>
            <a:r>
              <a:rPr lang="fr-FR" sz="2200" b="1" dirty="0" smtClean="0">
                <a:solidFill>
                  <a:srgbClr val="002060"/>
                </a:solidFill>
              </a:rPr>
              <a:t>à </a:t>
            </a:r>
            <a:r>
              <a:rPr lang="fr-FR" sz="2200" b="1" dirty="0">
                <a:solidFill>
                  <a:srgbClr val="002060"/>
                </a:solidFill>
              </a:rPr>
              <a:t>la création </a:t>
            </a:r>
            <a:r>
              <a:rPr lang="fr-FR" sz="2200" b="1" dirty="0" smtClean="0">
                <a:solidFill>
                  <a:srgbClr val="002060"/>
                </a:solidFill>
              </a:rPr>
              <a:t>et </a:t>
            </a:r>
            <a:r>
              <a:rPr lang="fr-FR" sz="2200" b="1" dirty="0">
                <a:solidFill>
                  <a:srgbClr val="002060"/>
                </a:solidFill>
              </a:rPr>
              <a:t>à la </a:t>
            </a:r>
            <a:r>
              <a:rPr lang="fr-FR" sz="2200" b="1" dirty="0" smtClean="0">
                <a:solidFill>
                  <a:srgbClr val="002060"/>
                </a:solidFill>
              </a:rPr>
              <a:t>diffusion d’une </a:t>
            </a:r>
            <a:r>
              <a:rPr lang="fr-FR" sz="2200" b="1" dirty="0">
                <a:solidFill>
                  <a:srgbClr val="002060"/>
                </a:solidFill>
              </a:rPr>
              <a:t>revue scientifique</a:t>
            </a:r>
            <a:endParaRPr lang="fr-FR" altLang="fr-FR" sz="2200" b="1" dirty="0" smtClean="0">
              <a:solidFill>
                <a:srgbClr val="00206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085527"/>
            <a:ext cx="3960440" cy="5287187"/>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980728"/>
            <a:ext cx="7272808" cy="5623446"/>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59" y="980728"/>
            <a:ext cx="7848872" cy="5735235"/>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13" y="973655"/>
            <a:ext cx="8136904" cy="5742308"/>
          </a:xfrm>
          <a:prstGeom prst="rect">
            <a:avLst/>
          </a:prstGeom>
        </p:spPr>
      </p:pic>
    </p:spTree>
    <p:extLst>
      <p:ext uri="{BB962C8B-B14F-4D97-AF65-F5344CB8AC3E}">
        <p14:creationId xmlns:p14="http://schemas.microsoft.com/office/powerpoint/2010/main" val="38100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88640"/>
            <a:ext cx="7848872" cy="576064"/>
          </a:xfrm>
        </p:spPr>
        <p:txBody>
          <a:bodyPr>
            <a:normAutofit/>
          </a:bodyPr>
          <a:lstStyle/>
          <a:p>
            <a:pPr marL="0" indent="0">
              <a:lnSpc>
                <a:spcPct val="90000"/>
              </a:lnSpc>
              <a:buFont typeface="Wingdings" pitchFamily="2" charset="2"/>
              <a:buNone/>
              <a:defRPr/>
            </a:pPr>
            <a:r>
              <a:rPr lang="fr-FR" altLang="fr-FR" sz="2200" b="1" dirty="0" smtClean="0"/>
              <a:t>Le monde des revues scientifiques en SHS…</a:t>
            </a:r>
            <a:r>
              <a:rPr lang="fr-FR" altLang="fr-FR" sz="2200" b="1" dirty="0" smtClean="0">
                <a:cs typeface="Times New Roman" pitchFamily="18" charset="0"/>
              </a:rPr>
              <a:t> </a:t>
            </a:r>
            <a:r>
              <a:rPr lang="fr-FR" altLang="fr-FR" sz="2200" b="1" dirty="0">
                <a:cs typeface="Times New Roman" pitchFamily="18" charset="0"/>
              </a:rPr>
              <a:t>Combien de division? </a:t>
            </a:r>
            <a:endParaRPr lang="fr-FR" altLang="fr-FR" sz="2200" b="1" dirty="0" smtClean="0"/>
          </a:p>
          <a:p>
            <a:pPr marL="0" indent="0">
              <a:lnSpc>
                <a:spcPct val="80000"/>
              </a:lnSpc>
              <a:buNone/>
              <a:defRPr/>
            </a:pPr>
            <a:endParaRPr lang="fr-FR" altLang="fr-FR" sz="2200" dirty="0" smtClean="0"/>
          </a:p>
        </p:txBody>
      </p:sp>
      <p:pic>
        <p:nvPicPr>
          <p:cNvPr id="13315" name="Picture 6" descr="bibliométr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93" y="692696"/>
            <a:ext cx="5836291" cy="38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182147" y="6408042"/>
            <a:ext cx="89289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Arial Narrow" pitchFamily="34" charset="0"/>
              </a:defRPr>
            </a:lvl1pPr>
            <a:lvl2pPr marL="742950" indent="-285750" eaLnBrk="0" hangingPunct="0">
              <a:spcBef>
                <a:spcPct val="20000"/>
              </a:spcBef>
              <a:buFont typeface="Arial" pitchFamily="34" charset="0"/>
              <a:buChar char="–"/>
              <a:defRPr sz="2800">
                <a:solidFill>
                  <a:schemeClr val="tx1"/>
                </a:solidFill>
                <a:latin typeface="Arial Narrow" pitchFamily="34" charset="0"/>
              </a:defRPr>
            </a:lvl2pPr>
            <a:lvl3pPr marL="1143000" indent="-228600" eaLnBrk="0" hangingPunct="0">
              <a:spcBef>
                <a:spcPct val="20000"/>
              </a:spcBef>
              <a:buFont typeface="Arial" pitchFamily="34" charset="0"/>
              <a:buChar char="•"/>
              <a:defRPr sz="2400">
                <a:solidFill>
                  <a:schemeClr val="tx1"/>
                </a:solidFill>
                <a:latin typeface="Arial Narrow" pitchFamily="34" charset="0"/>
              </a:defRPr>
            </a:lvl3pPr>
            <a:lvl4pPr marL="1600200" indent="-228600" eaLnBrk="0" hangingPunct="0">
              <a:spcBef>
                <a:spcPct val="20000"/>
              </a:spcBef>
              <a:buFont typeface="Arial" pitchFamily="34" charset="0"/>
              <a:buChar char="–"/>
              <a:defRPr sz="2000">
                <a:solidFill>
                  <a:schemeClr val="tx1"/>
                </a:solidFill>
                <a:latin typeface="Arial Narrow" pitchFamily="34" charset="0"/>
              </a:defRPr>
            </a:lvl4pPr>
            <a:lvl5pPr marL="2057400" indent="-228600" eaLnBrk="0" hangingPunct="0">
              <a:spcBef>
                <a:spcPct val="20000"/>
              </a:spcBef>
              <a:buFont typeface="Arial" pitchFamily="34" charset="0"/>
              <a:buChar char="»"/>
              <a:defRPr sz="2000">
                <a:solidFill>
                  <a:schemeClr val="tx1"/>
                </a:solidFill>
                <a:latin typeface="Arial Narrow"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defRPr>
            </a:lvl9pPr>
          </a:lstStyle>
          <a:p>
            <a:pPr eaLnBrk="1" hangingPunct="1">
              <a:spcBef>
                <a:spcPct val="50000"/>
              </a:spcBef>
              <a:buFontTx/>
              <a:buNone/>
            </a:pPr>
            <a:r>
              <a:rPr lang="fr-FR" altLang="fr-FR" sz="1100" dirty="0"/>
              <a:t>Groupement français de l'industrie de l'information (GFII), </a:t>
            </a:r>
            <a:r>
              <a:rPr lang="fr-FR" altLang="fr-FR" sz="1100" i="1" dirty="0"/>
              <a:t>L’édition scientifique française en sciences humaines et sociales</a:t>
            </a:r>
            <a:r>
              <a:rPr lang="fr-FR" altLang="fr-FR" sz="1100" dirty="0"/>
              <a:t>, Rapport de synthèse, TGE Adonis. </a:t>
            </a:r>
            <a:r>
              <a:rPr lang="fr-FR" altLang="fr-FR" sz="1100" dirty="0">
                <a:hlinkClick r:id="rId4"/>
              </a:rPr>
              <a:t>http://www.gfii.fr/uploads/docs/l-edition-scientifique-francaise-en-sciences-sociales-et-humaines.pdf</a:t>
            </a:r>
            <a:endParaRPr lang="fr-FR" altLang="fr-FR" sz="1100" dirty="0"/>
          </a:p>
        </p:txBody>
      </p:sp>
      <p:sp>
        <p:nvSpPr>
          <p:cNvPr id="6" name="Espace réservé du contenu 2"/>
          <p:cNvSpPr txBox="1">
            <a:spLocks/>
          </p:cNvSpPr>
          <p:nvPr/>
        </p:nvSpPr>
        <p:spPr bwMode="auto">
          <a:xfrm>
            <a:off x="447171" y="4714537"/>
            <a:ext cx="5725734" cy="16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80000"/>
              </a:lnSpc>
              <a:buFont typeface="Arial" charset="0"/>
              <a:buNone/>
              <a:defRPr/>
            </a:pPr>
            <a:r>
              <a:rPr lang="fr-FR" altLang="fr-FR" sz="1800" b="1" dirty="0" smtClean="0">
                <a:cs typeface="Times New Roman" pitchFamily="18" charset="0"/>
              </a:rPr>
              <a:t>Beaucoup de revues en SHS</a:t>
            </a:r>
          </a:p>
          <a:p>
            <a:pPr marL="0" lvl="1" indent="0">
              <a:lnSpc>
                <a:spcPct val="80000"/>
              </a:lnSpc>
              <a:buFont typeface="Arial" charset="0"/>
              <a:buNone/>
              <a:defRPr/>
            </a:pPr>
            <a:endParaRPr lang="fr-FR" altLang="fr-FR" sz="1800" dirty="0" smtClean="0">
              <a:cs typeface="Times New Roman" pitchFamily="18" charset="0"/>
            </a:endParaRPr>
          </a:p>
          <a:p>
            <a:pPr marL="342900" lvl="1" indent="-342900">
              <a:lnSpc>
                <a:spcPct val="80000"/>
              </a:lnSpc>
              <a:buFont typeface="Wingdings" pitchFamily="2" charset="2"/>
              <a:buChar char="ü"/>
              <a:defRPr/>
            </a:pPr>
            <a:r>
              <a:rPr lang="fr-FR" altLang="fr-FR" sz="1800" dirty="0" smtClean="0">
                <a:cs typeface="Times New Roman" pitchFamily="18" charset="0"/>
              </a:rPr>
              <a:t>2000 revues SHS éditées en France (250 d’érudition locale)</a:t>
            </a:r>
          </a:p>
          <a:p>
            <a:pPr marL="342900" lvl="1" indent="-342900">
              <a:lnSpc>
                <a:spcPct val="80000"/>
              </a:lnSpc>
              <a:buFont typeface="Wingdings" pitchFamily="2" charset="2"/>
              <a:buChar char="ü"/>
              <a:defRPr/>
            </a:pPr>
            <a:r>
              <a:rPr lang="fr-FR" altLang="fr-FR" sz="1800" dirty="0" smtClean="0">
                <a:cs typeface="Times New Roman" pitchFamily="18" charset="0"/>
              </a:rPr>
              <a:t>Plus de 1200 revues à parution régulière</a:t>
            </a:r>
          </a:p>
          <a:p>
            <a:pPr marL="342900" lvl="1" indent="-342900">
              <a:lnSpc>
                <a:spcPct val="80000"/>
              </a:lnSpc>
              <a:buFont typeface="Wingdings" pitchFamily="2" charset="2"/>
              <a:buChar char="ü"/>
              <a:defRPr/>
            </a:pPr>
            <a:r>
              <a:rPr lang="fr-FR" altLang="fr-FR" sz="1800" dirty="0" smtClean="0">
                <a:cs typeface="Times New Roman" pitchFamily="18" charset="0"/>
              </a:rPr>
              <a:t>Plus de 1000 revues si on ajoute Open Edition et Cairn</a:t>
            </a:r>
          </a:p>
        </p:txBody>
      </p:sp>
      <p:sp>
        <p:nvSpPr>
          <p:cNvPr id="7" name="Espace réservé du contenu 2"/>
          <p:cNvSpPr txBox="1">
            <a:spLocks/>
          </p:cNvSpPr>
          <p:nvPr/>
        </p:nvSpPr>
        <p:spPr bwMode="auto">
          <a:xfrm>
            <a:off x="6365827" y="980728"/>
            <a:ext cx="259228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80000"/>
              </a:lnSpc>
              <a:buFont typeface="Arial" charset="0"/>
              <a:buNone/>
              <a:defRPr/>
            </a:pPr>
            <a:r>
              <a:rPr lang="fr-FR" altLang="fr-FR" sz="1800" b="1" dirty="0" smtClean="0">
                <a:cs typeface="Times New Roman" pitchFamily="18" charset="0"/>
              </a:rPr>
              <a:t>Beaucoup d’éditeurs aussi!!</a:t>
            </a:r>
          </a:p>
          <a:p>
            <a:pPr marL="0" lvl="1" indent="0">
              <a:lnSpc>
                <a:spcPct val="80000"/>
              </a:lnSpc>
              <a:buFont typeface="Arial" charset="0"/>
              <a:buNone/>
              <a:defRPr/>
            </a:pPr>
            <a:endParaRPr lang="fr-FR" altLang="fr-FR" sz="1800" dirty="0" smtClean="0">
              <a:cs typeface="Times New Roman" pitchFamily="18" charset="0"/>
            </a:endParaRPr>
          </a:p>
          <a:p>
            <a:pPr marL="342900" lvl="1" indent="-342900">
              <a:lnSpc>
                <a:spcPct val="80000"/>
              </a:lnSpc>
              <a:buFont typeface="Wingdings" pitchFamily="2" charset="2"/>
              <a:buChar char="ü"/>
              <a:defRPr/>
            </a:pPr>
            <a:r>
              <a:rPr lang="fr-FR" altLang="fr-FR" sz="1800" dirty="0" smtClean="0">
                <a:cs typeface="Times New Roman" pitchFamily="18" charset="0"/>
              </a:rPr>
              <a:t>Pour les 2000 revues en SHS, environ </a:t>
            </a:r>
            <a:r>
              <a:rPr lang="fr-FR" altLang="fr-FR" sz="1800" dirty="0">
                <a:cs typeface="Times New Roman" pitchFamily="18" charset="0"/>
              </a:rPr>
              <a:t>500 éditeurs </a:t>
            </a:r>
            <a:r>
              <a:rPr lang="fr-FR" altLang="fr-FR" sz="1800" dirty="0" smtClean="0">
                <a:cs typeface="Times New Roman" pitchFamily="18" charset="0"/>
              </a:rPr>
              <a:t>« répertoriés »</a:t>
            </a:r>
          </a:p>
          <a:p>
            <a:pPr marL="0" lvl="1" indent="0">
              <a:lnSpc>
                <a:spcPct val="80000"/>
              </a:lnSpc>
              <a:buNone/>
              <a:defRPr/>
            </a:pPr>
            <a:endParaRPr lang="fr-FR" altLang="fr-FR" sz="1800" dirty="0" smtClean="0">
              <a:cs typeface="Times New Roman" pitchFamily="18" charset="0"/>
            </a:endParaRPr>
          </a:p>
          <a:p>
            <a:pPr marL="342900" lvl="1" indent="-342900">
              <a:lnSpc>
                <a:spcPct val="80000"/>
              </a:lnSpc>
              <a:buFont typeface="Wingdings" pitchFamily="2" charset="2"/>
              <a:buChar char="ü"/>
              <a:defRPr/>
            </a:pPr>
            <a:r>
              <a:rPr lang="fr-FR" altLang="fr-FR" sz="1800" dirty="0" smtClean="0"/>
              <a:t>BDD Francis : 2800 revues SHS pour 1500 éditeurs… </a:t>
            </a:r>
          </a:p>
          <a:p>
            <a:pPr marL="342900" lvl="1" indent="-342900">
              <a:lnSpc>
                <a:spcPct val="80000"/>
              </a:lnSpc>
              <a:buFont typeface="Wingdings" pitchFamily="2" charset="2"/>
              <a:buChar char="ü"/>
              <a:defRPr/>
            </a:pPr>
            <a:r>
              <a:rPr lang="fr-FR" altLang="fr-FR" sz="1800" dirty="0" smtClean="0"/>
              <a:t>BDD Pascal :  5 éditeurs pour  60% des titres </a:t>
            </a:r>
          </a:p>
          <a:p>
            <a:pPr marL="342900" lvl="1" indent="-342900">
              <a:lnSpc>
                <a:spcPct val="80000"/>
              </a:lnSpc>
              <a:buFont typeface="Wingdings" pitchFamily="2" charset="2"/>
              <a:buChar char="ü"/>
              <a:defRPr/>
            </a:pPr>
            <a:endParaRPr lang="fr-FR" altLang="fr-FR" sz="1800" dirty="0">
              <a:cs typeface="Times New Roman" pitchFamily="18"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93" y="692697"/>
            <a:ext cx="5836291" cy="396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bwMode="auto">
          <a:xfrm>
            <a:off x="6516216" y="4509120"/>
            <a:ext cx="2189871" cy="1477328"/>
          </a:xfrm>
          <a:prstGeom prst="rect">
            <a:avLst/>
          </a:prstGeom>
          <a:noFill/>
          <a:ln w="9525">
            <a:noFill/>
            <a:miter lim="800000"/>
            <a:headEnd/>
            <a:tailEnd/>
          </a:ln>
          <a:effectLst/>
        </p:spPr>
        <p:txBody>
          <a:bodyPr wrap="square" rtlCol="0">
            <a:spAutoFit/>
          </a:bodyPr>
          <a:lstStyle/>
          <a:p>
            <a:pPr marL="0" lvl="1">
              <a:spcBef>
                <a:spcPct val="50000"/>
              </a:spcBef>
            </a:pPr>
            <a:r>
              <a:rPr lang="fr-FR" altLang="fr-FR" sz="1800" b="1" dirty="0">
                <a:latin typeface="+mn-lt"/>
              </a:rPr>
              <a:t>On dénombre en France 1,34 revue de recherche en SHS par unité de recherche (labo, UMR</a:t>
            </a:r>
            <a:r>
              <a:rPr lang="fr-FR" altLang="fr-FR" sz="1800" b="1" dirty="0" smtClean="0">
                <a:latin typeface="+mn-lt"/>
              </a:rPr>
              <a:t>…)</a:t>
            </a:r>
            <a:endParaRPr lang="fr-FR" sz="1200" b="1" dirty="0">
              <a:solidFill>
                <a:srgbClr val="00294A"/>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fade">
                                      <p:cBhvr>
                                        <p:cTn id="33"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317" grpId="0"/>
      <p:bldP spid="6"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25599"/>
          <p:cNvGrpSpPr>
            <a:grpSpLocks/>
          </p:cNvGrpSpPr>
          <p:nvPr/>
        </p:nvGrpSpPr>
        <p:grpSpPr bwMode="auto">
          <a:xfrm>
            <a:off x="4752020" y="949060"/>
            <a:ext cx="4305346" cy="3444869"/>
            <a:chOff x="106821" y="-27384"/>
            <a:chExt cx="9073691" cy="6889124"/>
          </a:xfrm>
        </p:grpSpPr>
        <p:pic>
          <p:nvPicPr>
            <p:cNvPr id="18438" name="Imag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834094"/>
              <a:ext cx="1616160" cy="214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1841" y="5033644"/>
              <a:ext cx="1268266" cy="178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578" y="2636912"/>
              <a:ext cx="1465102" cy="199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862" y="3717478"/>
              <a:ext cx="1421495" cy="219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9883" y="4986860"/>
              <a:ext cx="1314405" cy="187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Imag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615" y="5290706"/>
              <a:ext cx="1183505" cy="157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Imag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821" y="4702250"/>
              <a:ext cx="1347170" cy="20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Image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7757" y="-27384"/>
              <a:ext cx="1405734" cy="213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Image 2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1290" y="1913170"/>
              <a:ext cx="1318966" cy="19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Image 2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7864" y="-27384"/>
              <a:ext cx="1309394" cy="19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Image 2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56957" y="4149080"/>
              <a:ext cx="1923555" cy="26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Image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96982" y="1512989"/>
              <a:ext cx="1456508" cy="220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Image 28"/>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48194" y="-27384"/>
              <a:ext cx="1295084" cy="19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Image 2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00022" y="2054410"/>
              <a:ext cx="1380490" cy="209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Image 3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16903" y="0"/>
              <a:ext cx="1409546" cy="195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Image 3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08319" y="86251"/>
              <a:ext cx="1486024" cy="17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Image 32"/>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71794" y="1782991"/>
              <a:ext cx="1268395" cy="19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Image 3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69672" y="1917697"/>
              <a:ext cx="1722413" cy="229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Image 3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988981" y="3415308"/>
              <a:ext cx="1198488" cy="158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Image 21"/>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4957" y="3159686"/>
              <a:ext cx="1386320" cy="219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Image 1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64957" y="4986860"/>
              <a:ext cx="1260140" cy="17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Espace réservé du contenu 4"/>
          <p:cNvSpPr>
            <a:spLocks/>
          </p:cNvSpPr>
          <p:nvPr/>
        </p:nvSpPr>
        <p:spPr bwMode="auto">
          <a:xfrm>
            <a:off x="539750" y="5157788"/>
            <a:ext cx="35956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defRPr>
            </a:lvl1pPr>
            <a:lvl2pPr indent="-250825">
              <a:spcBef>
                <a:spcPct val="20000"/>
              </a:spcBef>
              <a:buFont typeface="Arial" panose="020B0604020202020204" pitchFamily="34" charset="0"/>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lgn="r">
              <a:buFont typeface="Arial" panose="020B0604020202020204" pitchFamily="34" charset="0"/>
              <a:buNone/>
            </a:pPr>
            <a:endParaRPr lang="fr-FR" altLang="fr-FR" sz="1600" dirty="0"/>
          </a:p>
        </p:txBody>
      </p:sp>
      <p:sp>
        <p:nvSpPr>
          <p:cNvPr id="31" name="Espace réservé du contenu 4"/>
          <p:cNvSpPr>
            <a:spLocks/>
          </p:cNvSpPr>
          <p:nvPr/>
        </p:nvSpPr>
        <p:spPr bwMode="auto">
          <a:xfrm>
            <a:off x="4339498" y="4816834"/>
            <a:ext cx="4011629" cy="1344862"/>
          </a:xfrm>
          <a:prstGeom prst="rect">
            <a:avLst/>
          </a:prstGeom>
          <a:noFill/>
          <a:ln>
            <a:noFill/>
          </a:ln>
          <a:extLst/>
        </p:spPr>
        <p:txBody>
          <a:bodyPr/>
          <a:lstStyle>
            <a:lvl1pPr>
              <a:defRPr sz="2400">
                <a:solidFill>
                  <a:schemeClr val="tx1"/>
                </a:solidFill>
                <a:latin typeface="Arial" panose="020B0604020202020204" pitchFamily="34" charset="0"/>
                <a:cs typeface="Times New Roman" panose="02020603050405020304" pitchFamily="18" charset="0"/>
              </a:defRPr>
            </a:lvl1pPr>
            <a:lvl2pPr indent="-250825">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marL="285750" indent="-285750">
              <a:spcBef>
                <a:spcPts val="0"/>
              </a:spcBef>
              <a:buFont typeface="Wingdings" panose="05000000000000000000" pitchFamily="2" charset="2"/>
              <a:buChar char="ü"/>
              <a:defRPr/>
            </a:pPr>
            <a:r>
              <a:rPr lang="fr-FR" altLang="fr-FR" sz="1800" dirty="0" smtClean="0">
                <a:solidFill>
                  <a:srgbClr val="002060"/>
                </a:solidFill>
                <a:latin typeface="Arial Narrow" panose="020B0606020202030204" pitchFamily="34" charset="0"/>
              </a:rPr>
              <a:t>50% ont été créées avant 1950</a:t>
            </a:r>
          </a:p>
          <a:p>
            <a:pPr indent="-216000">
              <a:spcBef>
                <a:spcPts val="0"/>
              </a:spcBef>
              <a:buFont typeface="Wingdings" panose="05000000000000000000" pitchFamily="2" charset="2"/>
              <a:buChar char="ü"/>
              <a:defRPr/>
            </a:pPr>
            <a:r>
              <a:rPr lang="fr-FR" altLang="fr-FR" sz="1800" dirty="0" smtClean="0">
                <a:solidFill>
                  <a:srgbClr val="002060"/>
                </a:solidFill>
                <a:latin typeface="Arial Narrow" panose="020B0606020202030204" pitchFamily="34" charset="0"/>
              </a:rPr>
              <a:t>75% des revues sont trimestrielles ou semestrielle</a:t>
            </a:r>
          </a:p>
          <a:p>
            <a:pPr indent="-216000">
              <a:spcBef>
                <a:spcPts val="0"/>
              </a:spcBef>
              <a:buFont typeface="Wingdings" panose="05000000000000000000" pitchFamily="2" charset="2"/>
              <a:buChar char="ü"/>
              <a:defRPr/>
            </a:pPr>
            <a:r>
              <a:rPr lang="fr-FR" altLang="fr-FR" sz="1800" dirty="0" smtClean="0">
                <a:solidFill>
                  <a:srgbClr val="002060"/>
                </a:solidFill>
                <a:latin typeface="Arial Narrow" panose="020B0606020202030204" pitchFamily="34" charset="0"/>
              </a:rPr>
              <a:t>15% ont un retard de publication</a:t>
            </a:r>
          </a:p>
          <a:p>
            <a:pPr indent="-216000">
              <a:spcBef>
                <a:spcPts val="0"/>
              </a:spcBef>
              <a:buFont typeface="Wingdings" panose="05000000000000000000" pitchFamily="2" charset="2"/>
              <a:buChar char="ü"/>
              <a:defRPr/>
            </a:pPr>
            <a:r>
              <a:rPr lang="fr-FR" altLang="fr-FR" sz="1800" dirty="0" smtClean="0">
                <a:solidFill>
                  <a:srgbClr val="002060"/>
                </a:solidFill>
                <a:latin typeface="Arial Narrow" panose="020B0606020202030204" pitchFamily="34" charset="0"/>
              </a:rPr>
              <a:t>médiane 200 à 300 abonnements papier</a:t>
            </a:r>
          </a:p>
        </p:txBody>
      </p:sp>
      <p:sp>
        <p:nvSpPr>
          <p:cNvPr id="2" name="Espace réservé du contenu 4"/>
          <p:cNvSpPr>
            <a:spLocks/>
          </p:cNvSpPr>
          <p:nvPr/>
        </p:nvSpPr>
        <p:spPr bwMode="auto">
          <a:xfrm>
            <a:off x="1034727" y="4118178"/>
            <a:ext cx="291801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Arial Narrow" panose="020B0606020202030204" pitchFamily="34" charset="0"/>
              </a:defRPr>
            </a:lvl1pPr>
            <a:lvl2pPr indent="-250825">
              <a:spcBef>
                <a:spcPct val="20000"/>
              </a:spcBef>
              <a:buFont typeface="Arial" panose="020B0604020202020204" pitchFamily="34" charset="0"/>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buNone/>
            </a:pPr>
            <a:r>
              <a:rPr lang="fr-FR" altLang="fr-FR" sz="1800" b="1" dirty="0" smtClean="0">
                <a:solidFill>
                  <a:srgbClr val="002060"/>
                </a:solidFill>
              </a:rPr>
              <a:t>2008</a:t>
            </a:r>
            <a:endParaRPr lang="fr-FR" altLang="fr-FR" sz="1800" b="1" dirty="0">
              <a:solidFill>
                <a:srgbClr val="002060"/>
              </a:solidFill>
            </a:endParaRPr>
          </a:p>
          <a:p>
            <a:pPr marL="0" lvl="1">
              <a:spcBef>
                <a:spcPct val="0"/>
              </a:spcBef>
              <a:buFont typeface="Wingdings" panose="05000000000000000000" pitchFamily="2" charset="2"/>
              <a:buNone/>
            </a:pPr>
            <a:r>
              <a:rPr lang="fr-FR" altLang="fr-FR" sz="1800" dirty="0" smtClean="0">
                <a:solidFill>
                  <a:srgbClr val="002060"/>
                </a:solidFill>
              </a:rPr>
              <a:t>55</a:t>
            </a:r>
            <a:r>
              <a:rPr lang="fr-FR" altLang="fr-FR" sz="1800" dirty="0">
                <a:solidFill>
                  <a:srgbClr val="002060"/>
                </a:solidFill>
              </a:rPr>
              <a:t>% </a:t>
            </a:r>
            <a:r>
              <a:rPr lang="fr-FR" altLang="fr-FR" sz="1800" dirty="0" smtClean="0">
                <a:solidFill>
                  <a:srgbClr val="002060"/>
                </a:solidFill>
              </a:rPr>
              <a:t>uniquement papier</a:t>
            </a:r>
            <a:endParaRPr lang="fr-FR" altLang="fr-FR" sz="1800" dirty="0">
              <a:solidFill>
                <a:srgbClr val="002060"/>
              </a:solidFill>
            </a:endParaRPr>
          </a:p>
          <a:p>
            <a:pPr marL="0" lvl="1">
              <a:spcBef>
                <a:spcPct val="0"/>
              </a:spcBef>
              <a:buFont typeface="Wingdings" panose="05000000000000000000" pitchFamily="2" charset="2"/>
              <a:buNone/>
            </a:pPr>
            <a:r>
              <a:rPr lang="fr-FR" altLang="fr-FR" sz="1800" dirty="0">
                <a:solidFill>
                  <a:srgbClr val="002060"/>
                </a:solidFill>
              </a:rPr>
              <a:t>40% </a:t>
            </a:r>
            <a:r>
              <a:rPr lang="fr-FR" altLang="fr-FR" sz="1800" dirty="0" smtClean="0">
                <a:solidFill>
                  <a:srgbClr val="002060"/>
                </a:solidFill>
              </a:rPr>
              <a:t>papier </a:t>
            </a:r>
            <a:r>
              <a:rPr lang="fr-FR" altLang="fr-FR" sz="1800" dirty="0">
                <a:solidFill>
                  <a:srgbClr val="002060"/>
                </a:solidFill>
              </a:rPr>
              <a:t>et électronique</a:t>
            </a:r>
          </a:p>
          <a:p>
            <a:pPr marL="0" lvl="1">
              <a:spcBef>
                <a:spcPct val="0"/>
              </a:spcBef>
              <a:buFont typeface="Wingdings" panose="05000000000000000000" pitchFamily="2" charset="2"/>
              <a:buNone/>
            </a:pPr>
            <a:r>
              <a:rPr lang="fr-FR" altLang="fr-FR" sz="1800" dirty="0">
                <a:solidFill>
                  <a:srgbClr val="002060"/>
                </a:solidFill>
              </a:rPr>
              <a:t>2 à 3 % de revues </a:t>
            </a:r>
            <a:r>
              <a:rPr lang="fr-FR" altLang="fr-FR" sz="1800" dirty="0" smtClean="0">
                <a:solidFill>
                  <a:srgbClr val="002060"/>
                </a:solidFill>
              </a:rPr>
              <a:t>numériques</a:t>
            </a:r>
          </a:p>
          <a:p>
            <a:pPr marL="0" lvl="1">
              <a:spcBef>
                <a:spcPct val="0"/>
              </a:spcBef>
              <a:buFont typeface="Wingdings" panose="05000000000000000000" pitchFamily="2" charset="2"/>
              <a:buNone/>
            </a:pPr>
            <a:endParaRPr lang="fr-FR" altLang="fr-FR" sz="1800" dirty="0">
              <a:solidFill>
                <a:srgbClr val="002060"/>
              </a:solidFill>
            </a:endParaRPr>
          </a:p>
          <a:p>
            <a:pPr marL="0" lvl="1">
              <a:spcBef>
                <a:spcPct val="0"/>
              </a:spcBef>
              <a:buFont typeface="Arial" panose="020B0604020202020204" pitchFamily="34" charset="0"/>
              <a:buNone/>
            </a:pPr>
            <a:r>
              <a:rPr lang="fr-FR" altLang="fr-FR" sz="1800" b="1" dirty="0" smtClean="0">
                <a:solidFill>
                  <a:srgbClr val="002060"/>
                </a:solidFill>
              </a:rPr>
              <a:t>Aujourd’hui</a:t>
            </a:r>
            <a:endParaRPr lang="fr-FR" altLang="fr-FR" sz="1800" b="1" dirty="0">
              <a:solidFill>
                <a:srgbClr val="002060"/>
              </a:solidFill>
            </a:endParaRPr>
          </a:p>
          <a:p>
            <a:pPr marL="0" lvl="1">
              <a:spcBef>
                <a:spcPct val="0"/>
              </a:spcBef>
              <a:buFont typeface="Wingdings" panose="05000000000000000000" pitchFamily="2" charset="2"/>
              <a:buNone/>
            </a:pPr>
            <a:r>
              <a:rPr lang="fr-FR" altLang="fr-FR" sz="1800" dirty="0">
                <a:solidFill>
                  <a:srgbClr val="002060"/>
                </a:solidFill>
              </a:rPr>
              <a:t>10 à 15% </a:t>
            </a:r>
            <a:r>
              <a:rPr lang="fr-FR" altLang="fr-FR" sz="1800" dirty="0" smtClean="0">
                <a:solidFill>
                  <a:srgbClr val="002060"/>
                </a:solidFill>
              </a:rPr>
              <a:t>uniquement papier</a:t>
            </a:r>
            <a:endParaRPr lang="fr-FR" altLang="fr-FR" sz="1800" dirty="0">
              <a:solidFill>
                <a:srgbClr val="002060"/>
              </a:solidFill>
            </a:endParaRPr>
          </a:p>
          <a:p>
            <a:pPr marL="0" lvl="1">
              <a:spcBef>
                <a:spcPct val="0"/>
              </a:spcBef>
              <a:buFont typeface="Wingdings" panose="05000000000000000000" pitchFamily="2" charset="2"/>
              <a:buNone/>
            </a:pPr>
            <a:r>
              <a:rPr lang="fr-FR" altLang="fr-FR" sz="1800" dirty="0">
                <a:solidFill>
                  <a:srgbClr val="002060"/>
                </a:solidFill>
              </a:rPr>
              <a:t>70% </a:t>
            </a:r>
            <a:r>
              <a:rPr lang="fr-FR" altLang="fr-FR" sz="1800" dirty="0" smtClean="0">
                <a:solidFill>
                  <a:srgbClr val="002060"/>
                </a:solidFill>
              </a:rPr>
              <a:t>papier </a:t>
            </a:r>
            <a:r>
              <a:rPr lang="fr-FR" altLang="fr-FR" sz="1800" dirty="0">
                <a:solidFill>
                  <a:srgbClr val="002060"/>
                </a:solidFill>
              </a:rPr>
              <a:t>et électronique</a:t>
            </a:r>
          </a:p>
          <a:p>
            <a:pPr marL="0" lvl="1">
              <a:spcBef>
                <a:spcPct val="0"/>
              </a:spcBef>
              <a:buFont typeface="Wingdings" panose="05000000000000000000" pitchFamily="2" charset="2"/>
              <a:buNone/>
            </a:pPr>
            <a:r>
              <a:rPr lang="fr-FR" altLang="fr-FR" sz="1800" dirty="0">
                <a:solidFill>
                  <a:srgbClr val="002060"/>
                </a:solidFill>
              </a:rPr>
              <a:t>15 à 20% de revues numériques</a:t>
            </a:r>
          </a:p>
        </p:txBody>
      </p:sp>
      <p:sp>
        <p:nvSpPr>
          <p:cNvPr id="27" name="Espace réservé du contenu 2"/>
          <p:cNvSpPr>
            <a:spLocks/>
          </p:cNvSpPr>
          <p:nvPr/>
        </p:nvSpPr>
        <p:spPr bwMode="auto">
          <a:xfrm>
            <a:off x="419107" y="830361"/>
            <a:ext cx="4461906" cy="3222160"/>
          </a:xfrm>
          <a:prstGeom prst="rect">
            <a:avLst/>
          </a:prstGeom>
          <a:noFill/>
          <a:ln>
            <a:noFill/>
          </a:ln>
          <a:extLst/>
        </p:spPr>
        <p:txBody>
          <a:bodyPr/>
          <a:lstStyle>
            <a:lvl1pPr marL="342900" indent="-342900">
              <a:defRPr sz="2400">
                <a:solidFill>
                  <a:schemeClr val="tx1"/>
                </a:solidFill>
                <a:latin typeface="Arial" panose="020B0604020202020204" pitchFamily="34" charset="0"/>
                <a:cs typeface="Times New Roman" panose="02020603050405020304" pitchFamily="18" charset="0"/>
              </a:defRPr>
            </a:lvl1pPr>
            <a:lvl2pPr indent="-250825">
              <a:defRPr sz="2400">
                <a:solidFill>
                  <a:schemeClr val="tx1"/>
                </a:solidFill>
                <a:latin typeface="Arial" panose="020B0604020202020204" pitchFamily="34" charset="0"/>
                <a:cs typeface="Times New Roman" panose="02020603050405020304" pitchFamily="18" charset="0"/>
              </a:defRPr>
            </a:lvl2pPr>
            <a:lvl3pPr marL="433388" indent="-28575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marL="0" indent="-216000">
              <a:spcBef>
                <a:spcPts val="0"/>
              </a:spcBef>
              <a:buFont typeface="Arial" panose="020B0604020202020204" pitchFamily="34" charset="0"/>
              <a:buNone/>
              <a:defRPr/>
            </a:pPr>
            <a:r>
              <a:rPr lang="fr-FR" altLang="fr-FR" sz="1800" b="1" dirty="0" smtClean="0">
                <a:solidFill>
                  <a:srgbClr val="002060"/>
                </a:solidFill>
                <a:latin typeface="+mn-lt"/>
              </a:rPr>
              <a:t>Importance du financement public</a:t>
            </a:r>
          </a:p>
          <a:p>
            <a:pPr marL="0" indent="-216000">
              <a:spcBef>
                <a:spcPts val="0"/>
              </a:spcBef>
              <a:buFont typeface="Arial" panose="020B0604020202020204" pitchFamily="34" charset="0"/>
              <a:buNone/>
              <a:defRPr/>
            </a:pPr>
            <a:endParaRPr lang="fr-FR" altLang="fr-FR" sz="1800" b="1" dirty="0">
              <a:solidFill>
                <a:srgbClr val="002060"/>
              </a:solidFill>
              <a:latin typeface="+mn-lt"/>
            </a:endParaRPr>
          </a:p>
          <a:p>
            <a:pPr marL="0" indent="-216000">
              <a:spcBef>
                <a:spcPts val="0"/>
              </a:spcBef>
              <a:buFont typeface="Arial" panose="020B0604020202020204" pitchFamily="34" charset="0"/>
              <a:buNone/>
              <a:defRPr/>
            </a:pPr>
            <a:r>
              <a:rPr lang="fr-FR" altLang="fr-FR" sz="1800" dirty="0" smtClean="0">
                <a:solidFill>
                  <a:srgbClr val="002060"/>
                </a:solidFill>
                <a:latin typeface="+mn-lt"/>
              </a:rPr>
              <a:t>8,5 M€ d’aides publiques à l’édition de recherche 50% aux </a:t>
            </a:r>
            <a:r>
              <a:rPr lang="fr-FR" altLang="fr-FR" sz="1800" dirty="0">
                <a:solidFill>
                  <a:srgbClr val="002060"/>
                </a:solidFill>
                <a:latin typeface="+mn-lt"/>
              </a:rPr>
              <a:t>éditeurs </a:t>
            </a:r>
            <a:r>
              <a:rPr lang="fr-FR" altLang="fr-FR" sz="1800" dirty="0" smtClean="0">
                <a:solidFill>
                  <a:srgbClr val="002060"/>
                </a:solidFill>
                <a:latin typeface="+mn-lt"/>
              </a:rPr>
              <a:t>privés – 50% aux éditeurs publics (GFII – 2009)</a:t>
            </a:r>
          </a:p>
          <a:p>
            <a:pPr marL="0" lvl="2" indent="-216000">
              <a:spcBef>
                <a:spcPts val="0"/>
              </a:spcBef>
              <a:buFont typeface="Wingdings" panose="05000000000000000000" pitchFamily="2" charset="2"/>
              <a:buChar char="§"/>
              <a:defRPr/>
            </a:pPr>
            <a:endParaRPr lang="fr-FR" altLang="fr-FR" sz="1800" dirty="0" smtClean="0">
              <a:solidFill>
                <a:srgbClr val="002060"/>
              </a:solidFill>
              <a:latin typeface="+mn-lt"/>
            </a:endParaRPr>
          </a:p>
          <a:p>
            <a:pPr marL="0" indent="0">
              <a:spcBef>
                <a:spcPts val="0"/>
              </a:spcBef>
              <a:defRPr/>
            </a:pPr>
            <a:r>
              <a:rPr lang="fr-FR" sz="1800" dirty="0" smtClean="0">
                <a:solidFill>
                  <a:srgbClr val="002060"/>
                </a:solidFill>
                <a:latin typeface="+mn-lt"/>
              </a:rPr>
              <a:t>Étude BSN7 : L’essentiel </a:t>
            </a:r>
            <a:r>
              <a:rPr lang="fr-FR" sz="1800" dirty="0">
                <a:solidFill>
                  <a:srgbClr val="002060"/>
                </a:solidFill>
                <a:latin typeface="+mn-lt"/>
              </a:rPr>
              <a:t>du travail éditorial est assuré par la puissance publique </a:t>
            </a:r>
            <a:r>
              <a:rPr lang="fr-FR" sz="1800" dirty="0" smtClean="0">
                <a:solidFill>
                  <a:srgbClr val="002060"/>
                </a:solidFill>
                <a:latin typeface="+mn-lt"/>
              </a:rPr>
              <a:t>au sein des institutions </a:t>
            </a:r>
            <a:r>
              <a:rPr lang="fr-FR" sz="1800" dirty="0">
                <a:solidFill>
                  <a:srgbClr val="002060"/>
                </a:solidFill>
                <a:latin typeface="+mn-lt"/>
              </a:rPr>
              <a:t>et des unités de recherche producteurs de revues, même quand la revue est publiée par un acteur privé </a:t>
            </a:r>
            <a:endParaRPr lang="fr-FR" altLang="fr-FR" sz="1800" dirty="0">
              <a:solidFill>
                <a:srgbClr val="002060"/>
              </a:solidFill>
              <a:latin typeface="+mn-lt"/>
            </a:endParaRPr>
          </a:p>
          <a:p>
            <a:pPr>
              <a:buFont typeface="Wingdings" panose="05000000000000000000" pitchFamily="2" charset="2"/>
              <a:buChar char="ü"/>
              <a:defRPr/>
            </a:pPr>
            <a:endParaRPr lang="fr-FR" altLang="fr-FR" sz="1800" dirty="0" smtClean="0">
              <a:solidFill>
                <a:srgbClr val="002060"/>
              </a:solidFill>
              <a:latin typeface="+mn-lt"/>
            </a:endParaRPr>
          </a:p>
        </p:txBody>
      </p:sp>
      <p:sp>
        <p:nvSpPr>
          <p:cNvPr id="28" name="Espace réservé du contenu 2"/>
          <p:cNvSpPr>
            <a:spLocks noGrp="1"/>
          </p:cNvSpPr>
          <p:nvPr>
            <p:ph idx="1"/>
          </p:nvPr>
        </p:nvSpPr>
        <p:spPr>
          <a:xfrm>
            <a:off x="827584" y="188640"/>
            <a:ext cx="7848872" cy="576064"/>
          </a:xfrm>
        </p:spPr>
        <p:txBody>
          <a:bodyPr>
            <a:normAutofit/>
          </a:bodyPr>
          <a:lstStyle/>
          <a:p>
            <a:pPr marL="0" indent="0">
              <a:lnSpc>
                <a:spcPct val="90000"/>
              </a:lnSpc>
              <a:buFont typeface="Wingdings" pitchFamily="2" charset="2"/>
              <a:buNone/>
              <a:defRPr/>
            </a:pPr>
            <a:r>
              <a:rPr lang="fr-FR" altLang="fr-FR" sz="2200" b="1" dirty="0" smtClean="0">
                <a:solidFill>
                  <a:srgbClr val="002060"/>
                </a:solidFill>
              </a:rPr>
              <a:t>Le monde des revues scientifiques en SHS…</a:t>
            </a:r>
            <a:r>
              <a:rPr lang="fr-FR" altLang="fr-FR" sz="2200" b="1" dirty="0" smtClean="0">
                <a:solidFill>
                  <a:srgbClr val="002060"/>
                </a:solidFill>
                <a:cs typeface="Times New Roman" pitchFamily="18" charset="0"/>
              </a:rPr>
              <a:t> </a:t>
            </a:r>
            <a:r>
              <a:rPr lang="fr-FR" altLang="fr-FR" sz="2200" b="1" dirty="0">
                <a:solidFill>
                  <a:srgbClr val="002060"/>
                </a:solidFill>
                <a:cs typeface="Times New Roman" pitchFamily="18" charset="0"/>
              </a:rPr>
              <a:t>Combien de division? </a:t>
            </a:r>
            <a:endParaRPr lang="fr-FR" altLang="fr-FR" sz="2200" b="1" dirty="0" smtClean="0">
              <a:solidFill>
                <a:srgbClr val="002060"/>
              </a:solidFill>
            </a:endParaRPr>
          </a:p>
          <a:p>
            <a:pPr marL="0" indent="0">
              <a:lnSpc>
                <a:spcPct val="80000"/>
              </a:lnSpc>
              <a:buNone/>
              <a:defRPr/>
            </a:pPr>
            <a:endParaRPr lang="fr-FR" altLang="fr-FR" sz="2200" dirty="0" smtClean="0">
              <a:solidFill>
                <a:srgbClr val="002060"/>
              </a:solidFill>
            </a:endParaRPr>
          </a:p>
        </p:txBody>
      </p:sp>
    </p:spTree>
    <p:extLst>
      <p:ext uri="{BB962C8B-B14F-4D97-AF65-F5344CB8AC3E}">
        <p14:creationId xmlns:p14="http://schemas.microsoft.com/office/powerpoint/2010/main" val="4151823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1510"/>
                                        </p:tgtEl>
                                        <p:attrNameLst>
                                          <p:attrName>style.visibility</p:attrName>
                                        </p:attrNameLst>
                                      </p:cBhvr>
                                      <p:to>
                                        <p:strVal val="visible"/>
                                      </p:to>
                                    </p:set>
                                    <p:animEffect transition="in" filter="fade">
                                      <p:cBhvr>
                                        <p:cTn id="23" dur="500"/>
                                        <p:tgtEl>
                                          <p:spTgt spid="215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31" grpId="0"/>
      <p:bldP spid="2" grpId="0"/>
      <p:bldP spid="27" grpId="0" uiExpand="1"/>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bwMode="auto">
          <a:xfrm>
            <a:off x="611560" y="3735030"/>
            <a:ext cx="8208912" cy="2862322"/>
          </a:xfrm>
          <a:prstGeom prst="rect">
            <a:avLst/>
          </a:prstGeom>
          <a:noFill/>
          <a:ln w="9525">
            <a:noFill/>
            <a:miter lim="800000"/>
            <a:headEnd/>
            <a:tailEnd/>
          </a:ln>
          <a:effectLst/>
        </p:spPr>
        <p:txBody>
          <a:bodyPr wrap="square" rtlCol="0">
            <a:spAutoFit/>
          </a:bodyPr>
          <a:lstStyle/>
          <a:p>
            <a:pPr algn="just"/>
            <a:r>
              <a:rPr lang="fr-FR" sz="1800" dirty="0">
                <a:solidFill>
                  <a:srgbClr val="002060"/>
                </a:solidFill>
                <a:latin typeface="+mn-lt"/>
              </a:rPr>
              <a:t>L</a:t>
            </a:r>
            <a:r>
              <a:rPr lang="fr-FR" sz="1800" dirty="0" smtClean="0">
                <a:solidFill>
                  <a:srgbClr val="002060"/>
                </a:solidFill>
                <a:latin typeface="+mn-lt"/>
              </a:rPr>
              <a:t>a </a:t>
            </a:r>
            <a:r>
              <a:rPr lang="fr-FR" sz="1800" dirty="0">
                <a:solidFill>
                  <a:srgbClr val="002060"/>
                </a:solidFill>
                <a:latin typeface="+mn-lt"/>
              </a:rPr>
              <a:t>communauté </a:t>
            </a:r>
            <a:r>
              <a:rPr lang="fr-FR" sz="1800" dirty="0" smtClean="0">
                <a:solidFill>
                  <a:srgbClr val="002060"/>
                </a:solidFill>
                <a:latin typeface="+mn-lt"/>
              </a:rPr>
              <a:t>scientifique doit </a:t>
            </a:r>
            <a:r>
              <a:rPr lang="fr-FR" sz="1800" b="1" dirty="0">
                <a:solidFill>
                  <a:srgbClr val="002060"/>
                </a:solidFill>
                <a:latin typeface="+mn-lt"/>
              </a:rPr>
              <a:t>reprendre le contrôle du système </a:t>
            </a:r>
            <a:r>
              <a:rPr lang="fr-FR" sz="1800" b="1" dirty="0" smtClean="0">
                <a:solidFill>
                  <a:srgbClr val="002060"/>
                </a:solidFill>
                <a:latin typeface="+mn-lt"/>
              </a:rPr>
              <a:t>éditorial</a:t>
            </a:r>
            <a:r>
              <a:rPr lang="fr-FR" sz="1800" dirty="0" smtClean="0">
                <a:solidFill>
                  <a:srgbClr val="002060"/>
                </a:solidFill>
                <a:latin typeface="+mn-lt"/>
              </a:rPr>
              <a:t>. </a:t>
            </a:r>
          </a:p>
          <a:p>
            <a:pPr algn="just"/>
            <a:r>
              <a:rPr lang="fr-FR" sz="1800" dirty="0" smtClean="0">
                <a:solidFill>
                  <a:srgbClr val="002060"/>
                </a:solidFill>
                <a:latin typeface="+mn-lt"/>
              </a:rPr>
              <a:t>Un environnement éditorial moins concentré, obéissant aux principes d’un accès ouvert et éthique, notamment en termes de transparence, de gouvernance et de propriété intellectuelle</a:t>
            </a:r>
          </a:p>
          <a:p>
            <a:pPr algn="just"/>
            <a:endParaRPr lang="fr-FR" sz="1800" dirty="0" smtClean="0">
              <a:solidFill>
                <a:srgbClr val="002060"/>
              </a:solidFill>
              <a:latin typeface="+mn-lt"/>
            </a:endParaRPr>
          </a:p>
          <a:p>
            <a:pPr marL="342900" indent="-342900" algn="just">
              <a:buFont typeface="Wingdings" panose="05000000000000000000" pitchFamily="2" charset="2"/>
              <a:buChar char="ü"/>
            </a:pPr>
            <a:r>
              <a:rPr lang="fr-FR" sz="1800" dirty="0" smtClean="0">
                <a:solidFill>
                  <a:srgbClr val="002060"/>
                </a:solidFill>
                <a:latin typeface="+mn-lt"/>
              </a:rPr>
              <a:t>un </a:t>
            </a:r>
            <a:r>
              <a:rPr lang="fr-FR" sz="1800" dirty="0">
                <a:solidFill>
                  <a:srgbClr val="002060"/>
                </a:solidFill>
                <a:latin typeface="+mn-lt"/>
              </a:rPr>
              <a:t>fond dédié qui investira dans une édition ouverte sous le contrôle de </a:t>
            </a:r>
            <a:r>
              <a:rPr lang="fr-FR" sz="1800" dirty="0" smtClean="0">
                <a:solidFill>
                  <a:srgbClr val="002060"/>
                </a:solidFill>
                <a:latin typeface="+mn-lt"/>
              </a:rPr>
              <a:t>la communauté </a:t>
            </a:r>
            <a:r>
              <a:rPr lang="fr-FR" sz="1800" dirty="0">
                <a:solidFill>
                  <a:srgbClr val="002060"/>
                </a:solidFill>
                <a:latin typeface="+mn-lt"/>
              </a:rPr>
              <a:t>scientifique</a:t>
            </a:r>
          </a:p>
          <a:p>
            <a:pPr marL="342900" indent="-342900" algn="just">
              <a:buFont typeface="Wingdings" panose="05000000000000000000" pitchFamily="2" charset="2"/>
              <a:buChar char="ü"/>
            </a:pPr>
            <a:r>
              <a:rPr lang="fr-FR" sz="1800" dirty="0" smtClean="0">
                <a:solidFill>
                  <a:srgbClr val="002060"/>
                </a:solidFill>
                <a:latin typeface="+mn-lt"/>
              </a:rPr>
              <a:t>pour </a:t>
            </a:r>
            <a:r>
              <a:rPr lang="fr-FR" sz="1800" dirty="0">
                <a:solidFill>
                  <a:srgbClr val="002060"/>
                </a:solidFill>
                <a:latin typeface="+mn-lt"/>
              </a:rPr>
              <a:t>reprendre l’initiative dans le secteur </a:t>
            </a:r>
            <a:r>
              <a:rPr lang="fr-FR" sz="1800" dirty="0" smtClean="0">
                <a:solidFill>
                  <a:srgbClr val="002060"/>
                </a:solidFill>
                <a:latin typeface="+mn-lt"/>
              </a:rPr>
              <a:t>de l’édition </a:t>
            </a:r>
            <a:r>
              <a:rPr lang="fr-FR" sz="1800" dirty="0">
                <a:solidFill>
                  <a:srgbClr val="002060"/>
                </a:solidFill>
                <a:latin typeface="+mn-lt"/>
              </a:rPr>
              <a:t>scientifique et développer des </a:t>
            </a:r>
            <a:r>
              <a:rPr lang="fr-FR" sz="1800" dirty="0" smtClean="0">
                <a:solidFill>
                  <a:srgbClr val="002060"/>
                </a:solidFill>
                <a:latin typeface="+mn-lt"/>
              </a:rPr>
              <a:t>innovations éditoriales : </a:t>
            </a:r>
            <a:r>
              <a:rPr lang="fr-FR" sz="1800" b="1" i="1" dirty="0" err="1">
                <a:solidFill>
                  <a:srgbClr val="002060"/>
                </a:solidFill>
                <a:latin typeface="+mn-lt"/>
              </a:rPr>
              <a:t>preprints</a:t>
            </a:r>
            <a:r>
              <a:rPr lang="fr-FR" sz="1800" dirty="0">
                <a:solidFill>
                  <a:srgbClr val="002060"/>
                </a:solidFill>
                <a:latin typeface="+mn-lt"/>
              </a:rPr>
              <a:t>, formes courtes, </a:t>
            </a:r>
            <a:r>
              <a:rPr lang="fr-FR" sz="1800" dirty="0" smtClean="0">
                <a:solidFill>
                  <a:srgbClr val="002060"/>
                </a:solidFill>
                <a:latin typeface="+mn-lt"/>
              </a:rPr>
              <a:t>articles de </a:t>
            </a:r>
            <a:r>
              <a:rPr lang="fr-FR" sz="1800" dirty="0">
                <a:solidFill>
                  <a:srgbClr val="002060"/>
                </a:solidFill>
                <a:latin typeface="+mn-lt"/>
              </a:rPr>
              <a:t>données, évaluation ouverte par les pairs... </a:t>
            </a:r>
          </a:p>
          <a:p>
            <a:pPr marL="342900" indent="-342900" algn="just">
              <a:buFont typeface="Wingdings" panose="05000000000000000000" pitchFamily="2" charset="2"/>
              <a:buChar char="ü"/>
            </a:pPr>
            <a:r>
              <a:rPr lang="fr-FR" sz="1800" dirty="0" smtClean="0">
                <a:solidFill>
                  <a:srgbClr val="002060"/>
                </a:solidFill>
                <a:latin typeface="+mn-lt"/>
              </a:rPr>
              <a:t>plan d’accompagnement </a:t>
            </a:r>
            <a:r>
              <a:rPr lang="fr-FR" sz="1800" dirty="0">
                <a:solidFill>
                  <a:srgbClr val="002060"/>
                </a:solidFill>
                <a:latin typeface="+mn-lt"/>
              </a:rPr>
              <a:t>pour les livres en accès ouvert</a:t>
            </a:r>
          </a:p>
        </p:txBody>
      </p:sp>
      <p:sp>
        <p:nvSpPr>
          <p:cNvPr id="4" name="AutoShape 2" descr="Résultat de recherche d'images pour &quot;plan science ouver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22396"/>
            <a:ext cx="4689214" cy="3106604"/>
          </a:xfrm>
          <a:prstGeom prst="rect">
            <a:avLst/>
          </a:prstGeom>
        </p:spPr>
      </p:pic>
    </p:spTree>
    <p:extLst>
      <p:ext uri="{BB962C8B-B14F-4D97-AF65-F5344CB8AC3E}">
        <p14:creationId xmlns:p14="http://schemas.microsoft.com/office/powerpoint/2010/main" val="7820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827584" y="332656"/>
            <a:ext cx="7848872" cy="576064"/>
          </a:xfrm>
        </p:spPr>
        <p:txBody>
          <a:bodyPr>
            <a:normAutofit/>
          </a:bodyPr>
          <a:lstStyle/>
          <a:p>
            <a:pPr marL="0" indent="0">
              <a:lnSpc>
                <a:spcPct val="90000"/>
              </a:lnSpc>
              <a:buFont typeface="Wingdings" pitchFamily="2" charset="2"/>
              <a:buNone/>
              <a:defRPr/>
            </a:pPr>
            <a:r>
              <a:rPr lang="fr-FR" altLang="fr-FR" sz="2200" b="1" dirty="0" smtClean="0">
                <a:solidFill>
                  <a:srgbClr val="002060"/>
                </a:solidFill>
              </a:rPr>
              <a:t>Les questions de droit pour les revues scientifiques…</a:t>
            </a:r>
            <a:r>
              <a:rPr lang="fr-FR" altLang="fr-FR" sz="2200" b="1" dirty="0">
                <a:solidFill>
                  <a:srgbClr val="002060"/>
                </a:solidFill>
                <a:cs typeface="Times New Roman" pitchFamily="18" charset="0"/>
              </a:rPr>
              <a:t> </a:t>
            </a:r>
            <a:r>
              <a:rPr lang="fr-FR" altLang="fr-FR" sz="2200" b="1" dirty="0" smtClean="0">
                <a:solidFill>
                  <a:srgbClr val="002060"/>
                </a:solidFill>
                <a:cs typeface="Times New Roman" pitchFamily="18" charset="0"/>
              </a:rPr>
              <a:t>C’est ça!!</a:t>
            </a:r>
            <a:endParaRPr lang="fr-FR" altLang="fr-FR" sz="2200" b="1" dirty="0" smtClean="0">
              <a:solidFill>
                <a:srgbClr val="002060"/>
              </a:solidFill>
            </a:endParaRPr>
          </a:p>
          <a:p>
            <a:pPr marL="0" indent="0">
              <a:lnSpc>
                <a:spcPct val="80000"/>
              </a:lnSpc>
              <a:buNone/>
              <a:defRPr/>
            </a:pPr>
            <a:endParaRPr lang="fr-FR" altLang="fr-FR" sz="2200" dirty="0" smtClean="0">
              <a:solidFill>
                <a:srgbClr val="00206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41918"/>
            <a:ext cx="7956376" cy="5287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827584" y="332656"/>
            <a:ext cx="7056784" cy="576064"/>
          </a:xfrm>
        </p:spPr>
        <p:txBody>
          <a:bodyPr>
            <a:normAutofit/>
          </a:bodyPr>
          <a:lstStyle/>
          <a:p>
            <a:pPr marL="0" indent="0">
              <a:lnSpc>
                <a:spcPct val="90000"/>
              </a:lnSpc>
              <a:buFont typeface="Wingdings" pitchFamily="2" charset="2"/>
              <a:buNone/>
              <a:defRPr/>
            </a:pPr>
            <a:r>
              <a:rPr lang="fr-FR" altLang="fr-FR" sz="2200" b="1" dirty="0" smtClean="0">
                <a:solidFill>
                  <a:srgbClr val="002060"/>
                </a:solidFill>
              </a:rPr>
              <a:t>Et travailler sur ces questions pour nous ça a été plutôt </a:t>
            </a:r>
            <a:r>
              <a:rPr lang="fr-FR" altLang="fr-FR" sz="2200" b="1" dirty="0" smtClean="0">
                <a:solidFill>
                  <a:srgbClr val="002060"/>
                </a:solidFill>
                <a:cs typeface="Times New Roman" pitchFamily="18" charset="0"/>
              </a:rPr>
              <a:t>ça!!</a:t>
            </a:r>
            <a:endParaRPr lang="fr-FR" altLang="fr-FR" sz="2200" b="1" dirty="0" smtClean="0">
              <a:solidFill>
                <a:srgbClr val="002060"/>
              </a:solidFill>
            </a:endParaRPr>
          </a:p>
          <a:p>
            <a:pPr marL="0" indent="0">
              <a:lnSpc>
                <a:spcPct val="80000"/>
              </a:lnSpc>
              <a:buNone/>
              <a:defRPr/>
            </a:pPr>
            <a:endParaRPr lang="fr-FR" altLang="fr-FR" sz="2200" dirty="0" smtClean="0">
              <a:solidFill>
                <a:srgbClr val="00206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052736"/>
            <a:ext cx="3960440" cy="5287187"/>
          </a:xfrm>
          <a:prstGeom prst="rect">
            <a:avLst/>
          </a:prstGeom>
        </p:spPr>
      </p:pic>
      <p:sp>
        <p:nvSpPr>
          <p:cNvPr id="7" name="ZoneTexte 6"/>
          <p:cNvSpPr txBox="1"/>
          <p:nvPr/>
        </p:nvSpPr>
        <p:spPr bwMode="auto">
          <a:xfrm>
            <a:off x="4788024" y="1695291"/>
            <a:ext cx="3384376" cy="769441"/>
          </a:xfrm>
          <a:prstGeom prst="rect">
            <a:avLst/>
          </a:prstGeom>
          <a:noFill/>
          <a:ln w="9525">
            <a:noFill/>
            <a:miter lim="800000"/>
            <a:headEnd/>
            <a:tailEnd/>
          </a:ln>
          <a:effectLst/>
        </p:spPr>
        <p:txBody>
          <a:bodyPr wrap="square" rtlCol="0">
            <a:spAutoFit/>
          </a:bodyPr>
          <a:lstStyle/>
          <a:p>
            <a:pPr>
              <a:spcBef>
                <a:spcPct val="50000"/>
              </a:spcBef>
            </a:pPr>
            <a:r>
              <a:rPr lang="fr-FR" sz="2200" b="1" dirty="0" smtClean="0">
                <a:solidFill>
                  <a:srgbClr val="002060"/>
                </a:solidFill>
                <a:latin typeface="Arial Narrow" charset="0"/>
              </a:rPr>
              <a:t>Ce qui </a:t>
            </a:r>
            <a:r>
              <a:rPr lang="fr-FR" sz="2200" b="1" dirty="0">
                <a:solidFill>
                  <a:srgbClr val="002060"/>
                </a:solidFill>
                <a:latin typeface="Arial Narrow" charset="0"/>
              </a:rPr>
              <a:t>est perçu</a:t>
            </a:r>
            <a:r>
              <a:rPr lang="fr-FR" sz="2200" b="1" dirty="0" smtClean="0">
                <a:solidFill>
                  <a:srgbClr val="002060"/>
                </a:solidFill>
                <a:latin typeface="Arial Narrow" charset="0"/>
              </a:rPr>
              <a:t>, compris</a:t>
            </a:r>
            <a:r>
              <a:rPr lang="fr-FR" sz="2200" b="1" dirty="0">
                <a:solidFill>
                  <a:srgbClr val="002060"/>
                </a:solidFill>
                <a:latin typeface="Arial Narrow" charset="0"/>
              </a:rPr>
              <a:t>, fait </a:t>
            </a:r>
            <a:r>
              <a:rPr lang="fr-FR" sz="2200" b="1" dirty="0" smtClean="0">
                <a:solidFill>
                  <a:srgbClr val="002060"/>
                </a:solidFill>
                <a:latin typeface="Arial Narrow" charset="0"/>
              </a:rPr>
              <a:t>par les revues…</a:t>
            </a:r>
            <a:endParaRPr lang="fr-FR" sz="2200" b="1" dirty="0">
              <a:solidFill>
                <a:srgbClr val="002060"/>
              </a:solidFill>
              <a:latin typeface="Arial Narrow" charset="0"/>
            </a:endParaRPr>
          </a:p>
        </p:txBody>
      </p:sp>
      <p:sp>
        <p:nvSpPr>
          <p:cNvPr id="9" name="ZoneTexte 8"/>
          <p:cNvSpPr txBox="1"/>
          <p:nvPr/>
        </p:nvSpPr>
        <p:spPr bwMode="auto">
          <a:xfrm>
            <a:off x="4860032" y="3834828"/>
            <a:ext cx="3384376" cy="769441"/>
          </a:xfrm>
          <a:prstGeom prst="rect">
            <a:avLst/>
          </a:prstGeom>
          <a:noFill/>
          <a:ln w="9525">
            <a:noFill/>
            <a:miter lim="800000"/>
            <a:headEnd/>
            <a:tailEnd/>
          </a:ln>
          <a:effectLst/>
        </p:spPr>
        <p:txBody>
          <a:bodyPr wrap="square" rtlCol="0">
            <a:spAutoFit/>
          </a:bodyPr>
          <a:lstStyle/>
          <a:p>
            <a:pPr>
              <a:spcBef>
                <a:spcPct val="50000"/>
              </a:spcBef>
            </a:pPr>
            <a:r>
              <a:rPr lang="fr-FR" sz="2200" b="1" dirty="0" smtClean="0">
                <a:solidFill>
                  <a:srgbClr val="002060"/>
                </a:solidFill>
                <a:latin typeface="Arial Narrow" charset="0"/>
              </a:rPr>
              <a:t>Ce qu’il faudrait savoir, comprendre et faire…</a:t>
            </a:r>
            <a:endParaRPr lang="fr-FR" sz="2200" b="1" dirty="0">
              <a:solidFill>
                <a:srgbClr val="002060"/>
              </a:solidFill>
              <a:latin typeface="Arial Narrow" charset="0"/>
            </a:endParaRPr>
          </a:p>
        </p:txBody>
      </p:sp>
    </p:spTree>
    <p:extLst>
      <p:ext uri="{BB962C8B-B14F-4D97-AF65-F5344CB8AC3E}">
        <p14:creationId xmlns:p14="http://schemas.microsoft.com/office/powerpoint/2010/main" val="32436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60648"/>
            <a:ext cx="7056784" cy="922114"/>
          </a:xfrm>
        </p:spPr>
        <p:txBody>
          <a:bodyPr/>
          <a:lstStyle/>
          <a:p>
            <a:r>
              <a:rPr lang="fr-FR" sz="2400" b="1" dirty="0" smtClean="0">
                <a:solidFill>
                  <a:srgbClr val="002060"/>
                </a:solidFill>
              </a:rPr>
              <a:t>Les étapes des recommandations juridiques aux revues</a:t>
            </a:r>
            <a:endParaRPr lang="fr-FR" sz="2400" b="1" dirty="0">
              <a:solidFill>
                <a:srgbClr val="002060"/>
              </a:solidFill>
            </a:endParaRPr>
          </a:p>
        </p:txBody>
      </p:sp>
      <p:sp>
        <p:nvSpPr>
          <p:cNvPr id="3" name="Espace réservé du contenu 2"/>
          <p:cNvSpPr>
            <a:spLocks noGrp="1"/>
          </p:cNvSpPr>
          <p:nvPr>
            <p:ph idx="1"/>
          </p:nvPr>
        </p:nvSpPr>
        <p:spPr>
          <a:xfrm>
            <a:off x="1115616" y="1484784"/>
            <a:ext cx="6840760" cy="4824536"/>
          </a:xfrm>
        </p:spPr>
        <p:txBody>
          <a:bodyPr/>
          <a:lstStyle/>
          <a:p>
            <a:pPr marL="0" lvl="0" indent="0">
              <a:buNone/>
            </a:pPr>
            <a:r>
              <a:rPr lang="fr-FR" sz="2200" b="1" dirty="0" smtClean="0">
                <a:solidFill>
                  <a:srgbClr val="002060"/>
                </a:solidFill>
              </a:rPr>
              <a:t>1 - Identification </a:t>
            </a:r>
            <a:r>
              <a:rPr lang="fr-FR" sz="2200" b="1" dirty="0">
                <a:solidFill>
                  <a:srgbClr val="002060"/>
                </a:solidFill>
              </a:rPr>
              <a:t>de la </a:t>
            </a:r>
            <a:r>
              <a:rPr lang="fr-FR" sz="2200" b="1" dirty="0" smtClean="0">
                <a:solidFill>
                  <a:srgbClr val="002060"/>
                </a:solidFill>
              </a:rPr>
              <a:t>revue et obligations légales</a:t>
            </a:r>
          </a:p>
          <a:p>
            <a:pPr lvl="1"/>
            <a:r>
              <a:rPr lang="fr-FR" sz="2000" dirty="0" smtClean="0">
                <a:solidFill>
                  <a:srgbClr val="002060"/>
                </a:solidFill>
              </a:rPr>
              <a:t>Disponibilité et </a:t>
            </a:r>
            <a:r>
              <a:rPr lang="fr-FR" sz="2000" dirty="0">
                <a:solidFill>
                  <a:srgbClr val="002060"/>
                </a:solidFill>
              </a:rPr>
              <a:t>propriété du </a:t>
            </a:r>
            <a:r>
              <a:rPr lang="fr-FR" sz="2000" dirty="0" smtClean="0">
                <a:solidFill>
                  <a:srgbClr val="002060"/>
                </a:solidFill>
              </a:rPr>
              <a:t>titre</a:t>
            </a:r>
          </a:p>
          <a:p>
            <a:pPr lvl="1"/>
            <a:r>
              <a:rPr lang="fr-FR" sz="2000" dirty="0">
                <a:solidFill>
                  <a:srgbClr val="002060"/>
                </a:solidFill>
              </a:rPr>
              <a:t>ISSN</a:t>
            </a:r>
          </a:p>
          <a:p>
            <a:pPr lvl="1"/>
            <a:r>
              <a:rPr lang="fr-FR" sz="2000" dirty="0">
                <a:solidFill>
                  <a:srgbClr val="002060"/>
                </a:solidFill>
              </a:rPr>
              <a:t>Dépôt légal</a:t>
            </a:r>
          </a:p>
          <a:p>
            <a:pPr lvl="1"/>
            <a:r>
              <a:rPr lang="fr-FR" sz="2000" dirty="0" smtClean="0">
                <a:solidFill>
                  <a:srgbClr val="002060"/>
                </a:solidFill>
              </a:rPr>
              <a:t>Directeur /directrice de </a:t>
            </a:r>
            <a:r>
              <a:rPr lang="fr-FR" sz="2000" dirty="0">
                <a:solidFill>
                  <a:srgbClr val="002060"/>
                </a:solidFill>
              </a:rPr>
              <a:t>publication</a:t>
            </a:r>
          </a:p>
          <a:p>
            <a:pPr lvl="1"/>
            <a:r>
              <a:rPr lang="fr-FR" sz="2000" dirty="0" smtClean="0">
                <a:solidFill>
                  <a:srgbClr val="002060"/>
                </a:solidFill>
              </a:rPr>
              <a:t>Mentions </a:t>
            </a:r>
            <a:r>
              <a:rPr lang="fr-FR" sz="2000" dirty="0">
                <a:solidFill>
                  <a:srgbClr val="002060"/>
                </a:solidFill>
              </a:rPr>
              <a:t>obligatoires devant figurer sur tout exemplaire de  la </a:t>
            </a:r>
            <a:r>
              <a:rPr lang="fr-FR" sz="2000" dirty="0" smtClean="0">
                <a:solidFill>
                  <a:srgbClr val="002060"/>
                </a:solidFill>
              </a:rPr>
              <a:t>revue</a:t>
            </a:r>
          </a:p>
          <a:p>
            <a:endParaRPr lang="fr-FR" sz="2000" dirty="0">
              <a:solidFill>
                <a:srgbClr val="002060"/>
              </a:solidFill>
            </a:endParaRPr>
          </a:p>
          <a:p>
            <a:pPr marL="0" lvl="0" indent="0">
              <a:buNone/>
            </a:pPr>
            <a:r>
              <a:rPr lang="fr-FR" sz="2200" b="1" dirty="0" smtClean="0">
                <a:solidFill>
                  <a:srgbClr val="002060"/>
                </a:solidFill>
              </a:rPr>
              <a:t>2 - Les contrats à établir</a:t>
            </a:r>
          </a:p>
          <a:p>
            <a:pPr lvl="1"/>
            <a:r>
              <a:rPr lang="fr-FR" sz="2000" dirty="0">
                <a:solidFill>
                  <a:srgbClr val="002060"/>
                </a:solidFill>
              </a:rPr>
              <a:t>Contrats de cession avec les auteurs</a:t>
            </a:r>
          </a:p>
          <a:p>
            <a:pPr lvl="1"/>
            <a:r>
              <a:rPr lang="fr-FR" sz="2000" dirty="0">
                <a:solidFill>
                  <a:srgbClr val="002060"/>
                </a:solidFill>
              </a:rPr>
              <a:t>Contrat de prestation de services avec un éditeur (privé ou public) et/ou contrat de diffusion-distribution avec un diffuseur-distributeur</a:t>
            </a:r>
          </a:p>
          <a:p>
            <a:endParaRPr lang="fr-FR" sz="2200" dirty="0">
              <a:solidFill>
                <a:srgbClr val="002060"/>
              </a:solidFill>
            </a:endParaRPr>
          </a:p>
          <a:p>
            <a:endParaRPr lang="fr-FR" sz="2000" dirty="0" smtClean="0">
              <a:solidFill>
                <a:srgbClr val="002060"/>
              </a:solidFill>
            </a:endParaRPr>
          </a:p>
        </p:txBody>
      </p:sp>
    </p:spTree>
    <p:extLst>
      <p:ext uri="{BB962C8B-B14F-4D97-AF65-F5344CB8AC3E}">
        <p14:creationId xmlns:p14="http://schemas.microsoft.com/office/powerpoint/2010/main" val="4763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7848872" cy="922114"/>
          </a:xfrm>
        </p:spPr>
        <p:txBody>
          <a:bodyPr/>
          <a:lstStyle/>
          <a:p>
            <a:r>
              <a:rPr lang="fr-FR" sz="2400" b="1" dirty="0" smtClean="0">
                <a:solidFill>
                  <a:srgbClr val="002060"/>
                </a:solidFill>
              </a:rPr>
              <a:t>Première étape identification </a:t>
            </a:r>
            <a:r>
              <a:rPr lang="fr-FR" sz="2400" b="1" dirty="0">
                <a:solidFill>
                  <a:srgbClr val="002060"/>
                </a:solidFill>
              </a:rPr>
              <a:t>de la </a:t>
            </a:r>
            <a:r>
              <a:rPr lang="fr-FR" sz="2400" b="1" dirty="0" smtClean="0">
                <a:solidFill>
                  <a:srgbClr val="002060"/>
                </a:solidFill>
              </a:rPr>
              <a:t>revue et obligations légales</a:t>
            </a:r>
            <a:endParaRPr lang="fr-FR" sz="2400" b="1" dirty="0">
              <a:solidFill>
                <a:srgbClr val="002060"/>
              </a:solidFill>
            </a:endParaRPr>
          </a:p>
        </p:txBody>
      </p:sp>
      <p:sp>
        <p:nvSpPr>
          <p:cNvPr id="3" name="Espace réservé du contenu 2"/>
          <p:cNvSpPr>
            <a:spLocks noGrp="1"/>
          </p:cNvSpPr>
          <p:nvPr>
            <p:ph idx="1"/>
          </p:nvPr>
        </p:nvSpPr>
        <p:spPr>
          <a:xfrm>
            <a:off x="899592" y="1340768"/>
            <a:ext cx="7416824" cy="1656185"/>
          </a:xfrm>
        </p:spPr>
        <p:txBody>
          <a:bodyPr/>
          <a:lstStyle/>
          <a:p>
            <a:r>
              <a:rPr lang="fr-FR" sz="2200" b="1" dirty="0" smtClean="0">
                <a:solidFill>
                  <a:srgbClr val="C00000"/>
                </a:solidFill>
              </a:rPr>
              <a:t>Disponibilité et </a:t>
            </a:r>
            <a:r>
              <a:rPr lang="fr-FR" sz="2200" b="1" dirty="0">
                <a:solidFill>
                  <a:srgbClr val="C00000"/>
                </a:solidFill>
              </a:rPr>
              <a:t>propriété du </a:t>
            </a:r>
            <a:r>
              <a:rPr lang="fr-FR" sz="2200" b="1" dirty="0" smtClean="0">
                <a:solidFill>
                  <a:srgbClr val="C00000"/>
                </a:solidFill>
              </a:rPr>
              <a:t>titre</a:t>
            </a:r>
          </a:p>
          <a:p>
            <a:pPr lvl="1"/>
            <a:endParaRPr lang="fr-FR" sz="2000" dirty="0" smtClean="0">
              <a:solidFill>
                <a:srgbClr val="002060"/>
              </a:solidFill>
            </a:endParaRPr>
          </a:p>
          <a:p>
            <a:pPr lvl="1"/>
            <a:r>
              <a:rPr lang="fr-FR" sz="2000" b="1" dirty="0" smtClean="0">
                <a:solidFill>
                  <a:srgbClr val="002060"/>
                </a:solidFill>
              </a:rPr>
              <a:t>Vérifier l’originalité du titre</a:t>
            </a:r>
          </a:p>
          <a:p>
            <a:pPr lvl="2"/>
            <a:r>
              <a:rPr lang="fr-FR" sz="2000" dirty="0">
                <a:solidFill>
                  <a:srgbClr val="002060"/>
                </a:solidFill>
              </a:rPr>
              <a:t>Vérifier que le titre est </a:t>
            </a:r>
            <a:r>
              <a:rPr lang="fr-FR" sz="2000" dirty="0" smtClean="0">
                <a:solidFill>
                  <a:srgbClr val="002060"/>
                </a:solidFill>
              </a:rPr>
              <a:t>disponible : </a:t>
            </a:r>
            <a:r>
              <a:rPr lang="fr-FR" sz="2000" dirty="0" err="1" smtClean="0">
                <a:solidFill>
                  <a:srgbClr val="002060"/>
                </a:solidFill>
              </a:rPr>
              <a:t>Sudoc</a:t>
            </a:r>
            <a:r>
              <a:rPr lang="fr-FR" sz="2000" dirty="0" smtClean="0">
                <a:solidFill>
                  <a:srgbClr val="002060"/>
                </a:solidFill>
              </a:rPr>
              <a:t>, BNF, </a:t>
            </a:r>
            <a:r>
              <a:rPr lang="fr-FR" sz="2000" dirty="0" err="1" smtClean="0">
                <a:solidFill>
                  <a:srgbClr val="002060"/>
                </a:solidFill>
              </a:rPr>
              <a:t>Mir@bel</a:t>
            </a:r>
            <a:r>
              <a:rPr lang="fr-FR" sz="2000" dirty="0" smtClean="0">
                <a:solidFill>
                  <a:srgbClr val="002060"/>
                </a:solidFill>
              </a:rPr>
              <a:t> et INPI</a:t>
            </a:r>
            <a:endParaRPr lang="fr-FR" sz="2000" dirty="0">
              <a:solidFill>
                <a:srgbClr val="002060"/>
              </a:solidFill>
            </a:endParaRPr>
          </a:p>
        </p:txBody>
      </p:sp>
      <p:sp>
        <p:nvSpPr>
          <p:cNvPr id="4" name="ZoneTexte 3"/>
          <p:cNvSpPr txBox="1"/>
          <p:nvPr/>
        </p:nvSpPr>
        <p:spPr bwMode="auto">
          <a:xfrm>
            <a:off x="899592" y="3429000"/>
            <a:ext cx="7416824" cy="2862322"/>
          </a:xfrm>
          <a:prstGeom prst="rect">
            <a:avLst/>
          </a:prstGeom>
          <a:noFill/>
          <a:ln w="9525">
            <a:noFill/>
            <a:miter lim="800000"/>
            <a:headEnd/>
            <a:tailEnd/>
          </a:ln>
          <a:effectLst/>
        </p:spPr>
        <p:txBody>
          <a:bodyPr wrap="square" rtlCol="0">
            <a:spAutoFit/>
          </a:bodyPr>
          <a:lstStyle/>
          <a:p>
            <a:pPr algn="just"/>
            <a:r>
              <a:rPr lang="fr-FR" sz="2000" b="1" dirty="0" smtClean="0">
                <a:solidFill>
                  <a:srgbClr val="002060"/>
                </a:solidFill>
                <a:latin typeface="+mn-lt"/>
                <a:cs typeface="+mn-cs"/>
              </a:rPr>
              <a:t>INPI</a:t>
            </a:r>
          </a:p>
          <a:p>
            <a:pPr algn="just"/>
            <a:r>
              <a:rPr lang="fr-FR" sz="2000" dirty="0" smtClean="0">
                <a:solidFill>
                  <a:srgbClr val="002060"/>
                </a:solidFill>
                <a:latin typeface="+mn-lt"/>
                <a:cs typeface="+mn-cs"/>
              </a:rPr>
              <a:t>Consulter </a:t>
            </a:r>
            <a:r>
              <a:rPr lang="fr-FR" sz="2000" dirty="0">
                <a:solidFill>
                  <a:srgbClr val="002060"/>
                </a:solidFill>
                <a:latin typeface="+mn-lt"/>
                <a:cs typeface="+mn-cs"/>
              </a:rPr>
              <a:t>la base de données des marques déposées en </a:t>
            </a:r>
            <a:r>
              <a:rPr lang="fr-FR" sz="2000" dirty="0" smtClean="0">
                <a:solidFill>
                  <a:srgbClr val="002060"/>
                </a:solidFill>
                <a:latin typeface="+mn-lt"/>
                <a:cs typeface="+mn-cs"/>
              </a:rPr>
              <a:t>France </a:t>
            </a:r>
            <a:r>
              <a:rPr lang="fr-FR" sz="2000" dirty="0">
                <a:solidFill>
                  <a:srgbClr val="002060"/>
                </a:solidFill>
                <a:latin typeface="+mn-lt"/>
                <a:cs typeface="+mn-cs"/>
              </a:rPr>
              <a:t>pour </a:t>
            </a:r>
            <a:r>
              <a:rPr lang="fr-FR" sz="2000" dirty="0" smtClean="0">
                <a:solidFill>
                  <a:srgbClr val="002060"/>
                </a:solidFill>
                <a:latin typeface="+mn-lt"/>
                <a:cs typeface="+mn-cs"/>
              </a:rPr>
              <a:t>vérifier que </a:t>
            </a:r>
            <a:r>
              <a:rPr lang="fr-FR" sz="2000" dirty="0">
                <a:solidFill>
                  <a:srgbClr val="002060"/>
                </a:solidFill>
                <a:latin typeface="+mn-lt"/>
                <a:cs typeface="+mn-cs"/>
              </a:rPr>
              <a:t>le titre n’a pas été déposé en tant que </a:t>
            </a:r>
            <a:r>
              <a:rPr lang="fr-FR" sz="2000" dirty="0" smtClean="0">
                <a:solidFill>
                  <a:srgbClr val="002060"/>
                </a:solidFill>
                <a:latin typeface="+mn-lt"/>
                <a:cs typeface="+mn-cs"/>
              </a:rPr>
              <a:t>marque</a:t>
            </a:r>
          </a:p>
          <a:p>
            <a:pPr algn="just"/>
            <a:endParaRPr lang="fr-FR" sz="2000" dirty="0">
              <a:solidFill>
                <a:srgbClr val="002060"/>
              </a:solidFill>
              <a:latin typeface="+mn-lt"/>
              <a:cs typeface="+mn-cs"/>
            </a:endParaRPr>
          </a:p>
          <a:p>
            <a:pPr algn="just"/>
            <a:r>
              <a:rPr lang="fr-FR" sz="2000" dirty="0" smtClean="0">
                <a:solidFill>
                  <a:srgbClr val="002060"/>
                </a:solidFill>
                <a:latin typeface="+mn-lt"/>
                <a:cs typeface="+mn-cs"/>
              </a:rPr>
              <a:t>Pour </a:t>
            </a:r>
            <a:r>
              <a:rPr lang="fr-FR" sz="2000" dirty="0">
                <a:solidFill>
                  <a:srgbClr val="002060"/>
                </a:solidFill>
                <a:latin typeface="+mn-lt"/>
                <a:cs typeface="+mn-cs"/>
              </a:rPr>
              <a:t>un titre de revue : classe 16 « Produits de l’imprimerie » dans </a:t>
            </a:r>
            <a:r>
              <a:rPr lang="fr-FR" sz="2000" dirty="0" smtClean="0">
                <a:solidFill>
                  <a:srgbClr val="002060"/>
                </a:solidFill>
                <a:latin typeface="+mn-lt"/>
                <a:cs typeface="+mn-cs"/>
              </a:rPr>
              <a:t>laquelle est </a:t>
            </a:r>
            <a:r>
              <a:rPr lang="fr-FR" sz="2000" dirty="0">
                <a:solidFill>
                  <a:srgbClr val="002060"/>
                </a:solidFill>
                <a:latin typeface="+mn-lt"/>
                <a:cs typeface="+mn-cs"/>
              </a:rPr>
              <a:t>notamment répertorié le produit « journaux » et en classe </a:t>
            </a:r>
            <a:r>
              <a:rPr lang="fr-FR" sz="2000" dirty="0" smtClean="0">
                <a:solidFill>
                  <a:srgbClr val="002060"/>
                </a:solidFill>
                <a:latin typeface="+mn-lt"/>
                <a:cs typeface="+mn-cs"/>
              </a:rPr>
              <a:t>41 « </a:t>
            </a:r>
            <a:r>
              <a:rPr lang="fr-FR" sz="2000" dirty="0">
                <a:solidFill>
                  <a:srgbClr val="002060"/>
                </a:solidFill>
                <a:latin typeface="+mn-lt"/>
                <a:cs typeface="+mn-cs"/>
              </a:rPr>
              <a:t>Éducation ; formation ; divertissement ; activités sportives et culturelles </a:t>
            </a:r>
            <a:r>
              <a:rPr lang="fr-FR" sz="2000" dirty="0" smtClean="0">
                <a:solidFill>
                  <a:srgbClr val="002060"/>
                </a:solidFill>
                <a:latin typeface="+mn-lt"/>
                <a:cs typeface="+mn-cs"/>
              </a:rPr>
              <a:t>» dans </a:t>
            </a:r>
            <a:r>
              <a:rPr lang="fr-FR" sz="2000" dirty="0">
                <a:solidFill>
                  <a:srgbClr val="002060"/>
                </a:solidFill>
                <a:latin typeface="+mn-lt"/>
                <a:cs typeface="+mn-cs"/>
              </a:rPr>
              <a:t>laquelle est notamment répertorié le service « publication </a:t>
            </a:r>
            <a:r>
              <a:rPr lang="fr-FR" sz="2000" dirty="0" smtClean="0">
                <a:solidFill>
                  <a:srgbClr val="002060"/>
                </a:solidFill>
                <a:latin typeface="+mn-lt"/>
                <a:cs typeface="+mn-cs"/>
              </a:rPr>
              <a:t>électronique de </a:t>
            </a:r>
            <a:r>
              <a:rPr lang="fr-FR" sz="2000" dirty="0">
                <a:solidFill>
                  <a:srgbClr val="002060"/>
                </a:solidFill>
                <a:latin typeface="+mn-lt"/>
                <a:cs typeface="+mn-cs"/>
              </a:rPr>
              <a:t>livres et de périodiques en ligne </a:t>
            </a:r>
            <a:r>
              <a:rPr lang="fr-FR" sz="2000" dirty="0" smtClean="0">
                <a:solidFill>
                  <a:srgbClr val="002060"/>
                </a:solidFill>
                <a:latin typeface="+mn-lt"/>
                <a:cs typeface="+mn-cs"/>
              </a:rPr>
              <a:t>»</a:t>
            </a:r>
            <a:endParaRPr lang="fr-FR" sz="2000" dirty="0">
              <a:solidFill>
                <a:srgbClr val="002060"/>
              </a:solidFill>
              <a:latin typeface="+mn-lt"/>
              <a:cs typeface="+mn-cs"/>
            </a:endParaRPr>
          </a:p>
        </p:txBody>
      </p:sp>
    </p:spTree>
    <p:extLst>
      <p:ext uri="{BB962C8B-B14F-4D97-AF65-F5344CB8AC3E}">
        <p14:creationId xmlns:p14="http://schemas.microsoft.com/office/powerpoint/2010/main" val="34898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theme/theme1.xml><?xml version="1.0" encoding="utf-8"?>
<a:theme xmlns:a="http://schemas.openxmlformats.org/drawingml/2006/main" name="GabPPTCNRS-Mod">
  <a:themeElements>
    <a:clrScheme name="Personnalisé 2">
      <a:dk1>
        <a:srgbClr val="00294A"/>
      </a:dk1>
      <a:lt1>
        <a:sysClr val="window" lastClr="FFFFFF"/>
      </a:lt1>
      <a:dk2>
        <a:srgbClr val="1F497D"/>
      </a:dk2>
      <a:lt2>
        <a:srgbClr val="EEECE1"/>
      </a:lt2>
      <a:accent1>
        <a:srgbClr val="4F81BD"/>
      </a:accent1>
      <a:accent2>
        <a:srgbClr val="C0504D"/>
      </a:accent2>
      <a:accent3>
        <a:srgbClr val="F79646"/>
      </a:accent3>
      <a:accent4>
        <a:srgbClr val="8064A2"/>
      </a:accent4>
      <a:accent5>
        <a:srgbClr val="4BACC6"/>
      </a:accent5>
      <a:accent6>
        <a:srgbClr val="FFFF66"/>
      </a:accent6>
      <a:hlink>
        <a:srgbClr val="0000FF"/>
      </a:hlink>
      <a:folHlink>
        <a:srgbClr val="800080"/>
      </a:folHlink>
    </a:clrScheme>
    <a:fontScheme name="Personnalisé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spAutoFit/>
      </a:bodyPr>
      <a:lstStyle>
        <a:defPPr>
          <a:spcBef>
            <a:spcPct val="50000"/>
          </a:spcBef>
          <a:defRPr sz="1200" dirty="0">
            <a:solidFill>
              <a:srgbClr val="00294A"/>
            </a:solidFill>
            <a:latin typeface="Arial Narrow" charset="0"/>
          </a:defRPr>
        </a:defPPr>
      </a:lstStyle>
    </a:tx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14538</TotalTime>
  <Words>2724</Words>
  <Application>Microsoft Office PowerPoint</Application>
  <PresentationFormat>Affichage à l'écran (4:3)</PresentationFormat>
  <Paragraphs>272</Paragraphs>
  <Slides>23</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Arial Narrow</vt:lpstr>
      <vt:lpstr>Arial Narrow Bold</vt:lpstr>
      <vt:lpstr>Calibri</vt:lpstr>
      <vt:lpstr>Times New Roman</vt:lpstr>
      <vt:lpstr>Wingdings</vt:lpstr>
      <vt:lpstr>GabPPTCNRS-Mod</vt:lpstr>
      <vt:lpstr>Recommandations et aspects juridiques relatifs à la création et à la diffusion d’une revue scientifique</vt:lpstr>
      <vt:lpstr>Présentation PowerPoint</vt:lpstr>
      <vt:lpstr>Présentation PowerPoint</vt:lpstr>
      <vt:lpstr>Présentation PowerPoint</vt:lpstr>
      <vt:lpstr>Présentation PowerPoint</vt:lpstr>
      <vt:lpstr>Présentation PowerPoint</vt:lpstr>
      <vt:lpstr>Présentation PowerPoint</vt:lpstr>
      <vt:lpstr>Les étapes des recommandations juridiques aux revues</vt:lpstr>
      <vt:lpstr>Première étape identification de la revue et obligations légales</vt:lpstr>
      <vt:lpstr>Première étape identification de la revue et obligations légales</vt:lpstr>
      <vt:lpstr>Première étape identification de la revue et obligations légales</vt:lpstr>
      <vt:lpstr>Première étape identification de la revue et obligations légales</vt:lpstr>
      <vt:lpstr>Identifier qui sera le propriétaire du titre</vt:lpstr>
      <vt:lpstr>Identifier qui sera le propriétaire du titre</vt:lpstr>
      <vt:lpstr>Première étape identification de la revue et obligations légales</vt:lpstr>
      <vt:lpstr>Première étape identification de la revue et obligations légales</vt:lpstr>
      <vt:lpstr>Première étape identification de la revue et obligations légales</vt:lpstr>
      <vt:lpstr>Première étape identification de la revue et obligations légales</vt:lpstr>
      <vt:lpstr>Directeur de publication</vt:lpstr>
      <vt:lpstr>Première étape identification de la revue et obligations légales</vt:lpstr>
      <vt:lpstr>Deuxième étape les contrats à établir</vt:lpstr>
      <vt:lpstr>Deuxième étape les contrats à établir</vt:lpstr>
      <vt:lpstr>Présentation PowerPoint</vt:lpstr>
    </vt:vector>
  </TitlesOfParts>
  <Company>Centre de doc - MSE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Odile Contat</dc:creator>
  <cp:lastModifiedBy>Francoise GOUZI</cp:lastModifiedBy>
  <cp:revision>536</cp:revision>
  <cp:lastPrinted>2019-02-20T16:16:09Z</cp:lastPrinted>
  <dcterms:created xsi:type="dcterms:W3CDTF">2006-07-25T11:58:00Z</dcterms:created>
  <dcterms:modified xsi:type="dcterms:W3CDTF">2019-02-21T14:10:07Z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TC010437851036</vt:lpwstr>
  </property>
</Properties>
</file>